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50" r:id="rId3"/>
    <p:sldId id="451" r:id="rId4"/>
    <p:sldId id="452" r:id="rId5"/>
    <p:sldId id="453" r:id="rId6"/>
    <p:sldId id="460" r:id="rId7"/>
    <p:sldId id="454" r:id="rId8"/>
    <p:sldId id="455" r:id="rId9"/>
    <p:sldId id="456" r:id="rId10"/>
    <p:sldId id="457" r:id="rId11"/>
    <p:sldId id="458" r:id="rId12"/>
    <p:sldId id="459" r:id="rId13"/>
    <p:sldId id="336" r:id="rId14"/>
    <p:sldId id="424" r:id="rId15"/>
    <p:sldId id="425" r:id="rId16"/>
    <p:sldId id="436" r:id="rId17"/>
    <p:sldId id="434" r:id="rId18"/>
    <p:sldId id="337" r:id="rId19"/>
    <p:sldId id="426" r:id="rId20"/>
    <p:sldId id="427" r:id="rId21"/>
    <p:sldId id="428" r:id="rId22"/>
    <p:sldId id="429" r:id="rId23"/>
    <p:sldId id="430" r:id="rId24"/>
    <p:sldId id="431" r:id="rId25"/>
    <p:sldId id="432" r:id="rId26"/>
    <p:sldId id="433" r:id="rId27"/>
    <p:sldId id="461" r:id="rId28"/>
    <p:sldId id="462" r:id="rId29"/>
    <p:sldId id="463" r:id="rId30"/>
    <p:sldId id="464" r:id="rId31"/>
    <p:sldId id="465" r:id="rId32"/>
    <p:sldId id="466" r:id="rId33"/>
    <p:sldId id="467" r:id="rId34"/>
    <p:sldId id="468" r:id="rId35"/>
    <p:sldId id="4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450"/>
            <p14:sldId id="451"/>
            <p14:sldId id="452"/>
            <p14:sldId id="453"/>
            <p14:sldId id="460"/>
            <p14:sldId id="454"/>
            <p14:sldId id="455"/>
            <p14:sldId id="456"/>
            <p14:sldId id="457"/>
            <p14:sldId id="458"/>
            <p14:sldId id="459"/>
            <p14:sldId id="336"/>
            <p14:sldId id="424"/>
            <p14:sldId id="425"/>
            <p14:sldId id="436"/>
            <p14:sldId id="434"/>
            <p14:sldId id="337"/>
            <p14:sldId id="426"/>
            <p14:sldId id="427"/>
            <p14:sldId id="428"/>
            <p14:sldId id="429"/>
            <p14:sldId id="430"/>
            <p14:sldId id="431"/>
            <p14:sldId id="432"/>
            <p14:sldId id="433"/>
            <p14:sldId id="461"/>
            <p14:sldId id="462"/>
            <p14:sldId id="463"/>
            <p14:sldId id="464"/>
            <p14:sldId id="465"/>
            <p14:sldId id="466"/>
            <p14:sldId id="467"/>
            <p14:sldId id="468"/>
            <p14:sldId id="4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3173" autoAdjust="0"/>
  </p:normalViewPr>
  <p:slideViewPr>
    <p:cSldViewPr>
      <p:cViewPr varScale="1">
        <p:scale>
          <a:sx n="71" d="100"/>
          <a:sy n="71" d="100"/>
        </p:scale>
        <p:origin x="10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9/29/2020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60BA92F-9A2C-499F-BFBF-DD106A2860A6}" type="slidenum">
              <a:rPr lang="en-US" smtClean="0"/>
              <a:t>24</a:t>
            </a:fld>
            <a:endParaRPr lang="en-US"/>
          </a:p>
        </p:txBody>
      </p:sp>
    </p:spTree>
    <p:extLst>
      <p:ext uri="{BB962C8B-B14F-4D97-AF65-F5344CB8AC3E}">
        <p14:creationId xmlns:p14="http://schemas.microsoft.com/office/powerpoint/2010/main" val="14168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9/29/2020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9/29/2020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9/29/2020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9/29/2020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9/29/2020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9/29/2020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9/29/2020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9/29/2020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9/29/2020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(Lecture 7)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76672"/>
            <a:ext cx="8229600" cy="5649491"/>
          </a:xfrm>
        </p:spPr>
        <p:txBody>
          <a:bodyPr>
            <a:normAutofit fontScale="92500" lnSpcReduction="10000"/>
          </a:bodyPr>
          <a:lstStyle/>
          <a:p>
            <a:r>
              <a:rPr lang="en-US" dirty="0"/>
              <a:t>Determinant of a matrix</a:t>
            </a:r>
          </a:p>
          <a:p>
            <a:r>
              <a:rPr lang="en-US" dirty="0"/>
              <a:t>The determinant of the original matrix can easily be obtained after we have transformed it into an upper-triangular matrix through Gaussian elimination.</a:t>
            </a:r>
          </a:p>
          <a:p>
            <a:r>
              <a:rPr lang="en-US" dirty="0"/>
              <a:t>the procedure used in the partial-pivoting Gaussian elimination does not change the value of the determinant only its sign</a:t>
            </a:r>
          </a:p>
          <a:p>
            <a:pPr lvl="1"/>
            <a:r>
              <a:rPr lang="en-US" dirty="0"/>
              <a:t>can be fixed with the knowledge of the order of pivoting elements.</a:t>
            </a:r>
          </a:p>
          <a:p>
            <a:r>
              <a:rPr lang="en-US" dirty="0"/>
              <a:t>For an </a:t>
            </a:r>
            <a:r>
              <a:rPr lang="en-US" dirty="0" err="1"/>
              <a:t>uppertriangular</a:t>
            </a:r>
            <a:r>
              <a:rPr lang="en-US" dirty="0"/>
              <a:t> matrix, the determinant is given by the product of all its diagonal elements.</a:t>
            </a:r>
          </a:p>
        </p:txBody>
      </p:sp>
    </p:spTree>
    <p:extLst>
      <p:ext uri="{BB962C8B-B14F-4D97-AF65-F5344CB8AC3E}">
        <p14:creationId xmlns:p14="http://schemas.microsoft.com/office/powerpoint/2010/main" val="230795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477202"/>
            <a:ext cx="4572000" cy="5909310"/>
          </a:xfrm>
          <a:prstGeom prst="rect">
            <a:avLst/>
          </a:prstGeom>
        </p:spPr>
        <p:txBody>
          <a:bodyPr>
            <a:spAutoFit/>
          </a:bodyPr>
          <a:lstStyle/>
          <a:p>
            <a:r>
              <a:rPr lang="en-US" b="1" dirty="0"/>
              <a:t>// An example of evaluating the determinant of a matrix</a:t>
            </a:r>
          </a:p>
          <a:p>
            <a:r>
              <a:rPr lang="en-US" b="1" dirty="0"/>
              <a:t>// via the partial-pivoting Gaussian elimination.</a:t>
            </a:r>
          </a:p>
          <a:p>
            <a:r>
              <a:rPr lang="en-US" b="1" dirty="0"/>
              <a:t>import </a:t>
            </a:r>
            <a:r>
              <a:rPr lang="en-US" b="1" dirty="0" err="1"/>
              <a:t>java.lang</a:t>
            </a:r>
            <a:r>
              <a:rPr lang="en-US" b="1" dirty="0"/>
              <a:t>.*;</a:t>
            </a:r>
          </a:p>
          <a:p>
            <a:r>
              <a:rPr lang="en-US" b="1" dirty="0"/>
              <a:t>public class </a:t>
            </a:r>
            <a:r>
              <a:rPr lang="en-US" b="1" dirty="0" err="1"/>
              <a:t>Det</a:t>
            </a:r>
            <a:r>
              <a:rPr lang="en-US" b="1" dirty="0"/>
              <a:t> {</a:t>
            </a:r>
          </a:p>
          <a:p>
            <a:r>
              <a:rPr lang="en-US" b="1" dirty="0"/>
              <a:t>public static void main(String </a:t>
            </a:r>
            <a:r>
              <a:rPr lang="en-US" b="1" dirty="0" err="1"/>
              <a:t>argv</a:t>
            </a:r>
            <a:r>
              <a:rPr lang="en-US" b="1" dirty="0"/>
              <a:t>[]) {</a:t>
            </a:r>
          </a:p>
          <a:p>
            <a:r>
              <a:rPr lang="en-US" b="1" dirty="0"/>
              <a:t>double a[][]= {{ 1, -3, 2, -1, -2},</a:t>
            </a:r>
          </a:p>
          <a:p>
            <a:r>
              <a:rPr lang="en-US" b="1" dirty="0"/>
              <a:t>{-2, 2, -1, 2, 3},</a:t>
            </a:r>
          </a:p>
          <a:p>
            <a:r>
              <a:rPr lang="en-US" b="1" dirty="0"/>
              <a:t>{ 3, -3, -2, 1, -1},</a:t>
            </a:r>
          </a:p>
          <a:p>
            <a:r>
              <a:rPr lang="en-US" b="1" dirty="0"/>
              <a:t>{ 1, -2, 1, -3, 2},</a:t>
            </a:r>
          </a:p>
          <a:p>
            <a:r>
              <a:rPr lang="en-US" b="1" dirty="0"/>
              <a:t>{-3, -1, 2, 1, -3}};</a:t>
            </a:r>
          </a:p>
          <a:p>
            <a:r>
              <a:rPr lang="en-US" b="1" dirty="0"/>
              <a:t>double d = </a:t>
            </a:r>
            <a:r>
              <a:rPr lang="en-US" b="1" dirty="0" err="1"/>
              <a:t>det</a:t>
            </a:r>
            <a:r>
              <a:rPr lang="en-US" b="1" dirty="0"/>
              <a:t>(a);</a:t>
            </a:r>
          </a:p>
          <a:p>
            <a:r>
              <a:rPr lang="en-US" b="1" dirty="0" err="1"/>
              <a:t>System.out.println</a:t>
            </a:r>
            <a:r>
              <a:rPr lang="en-US" b="1" dirty="0"/>
              <a:t>("The determinant is: " + d);</a:t>
            </a:r>
          </a:p>
          <a:p>
            <a:r>
              <a:rPr lang="en-US" b="1" dirty="0"/>
              <a:t>}</a:t>
            </a:r>
          </a:p>
          <a:p>
            <a:r>
              <a:rPr lang="en-US" b="1" dirty="0"/>
              <a:t>// Method to evaluate the determinant of a matrix.</a:t>
            </a:r>
          </a:p>
          <a:p>
            <a:r>
              <a:rPr lang="en-US" b="1" dirty="0"/>
              <a:t>public static double </a:t>
            </a:r>
            <a:r>
              <a:rPr lang="en-US" b="1" dirty="0" err="1"/>
              <a:t>det</a:t>
            </a:r>
            <a:r>
              <a:rPr lang="en-US" b="1" dirty="0"/>
              <a:t>(double a[][]) {</a:t>
            </a:r>
          </a:p>
          <a:p>
            <a:r>
              <a:rPr lang="en-US" b="1" dirty="0" err="1"/>
              <a:t>int</a:t>
            </a:r>
            <a:r>
              <a:rPr lang="en-US" b="1" dirty="0"/>
              <a:t> n = </a:t>
            </a:r>
            <a:r>
              <a:rPr lang="en-US" b="1" dirty="0" err="1"/>
              <a:t>a.length</a:t>
            </a:r>
            <a:r>
              <a:rPr lang="en-US" b="1" dirty="0"/>
              <a:t>;</a:t>
            </a:r>
          </a:p>
          <a:p>
            <a:r>
              <a:rPr lang="en-US" b="1" dirty="0" err="1"/>
              <a:t>int</a:t>
            </a:r>
            <a:r>
              <a:rPr lang="en-US" b="1" dirty="0"/>
              <a:t> index[] = new </a:t>
            </a:r>
            <a:r>
              <a:rPr lang="en-US" b="1" dirty="0" err="1"/>
              <a:t>int</a:t>
            </a:r>
            <a:r>
              <a:rPr lang="en-US" b="1" dirty="0"/>
              <a:t>[n];</a:t>
            </a:r>
            <a:endParaRPr lang="en-US" dirty="0"/>
          </a:p>
        </p:txBody>
      </p:sp>
      <p:sp>
        <p:nvSpPr>
          <p:cNvPr id="5" name="矩形 4"/>
          <p:cNvSpPr/>
          <p:nvPr/>
        </p:nvSpPr>
        <p:spPr>
          <a:xfrm>
            <a:off x="4557712" y="-34280"/>
            <a:ext cx="4572000" cy="7017306"/>
          </a:xfrm>
          <a:prstGeom prst="rect">
            <a:avLst/>
          </a:prstGeom>
        </p:spPr>
        <p:txBody>
          <a:bodyPr>
            <a:spAutoFit/>
          </a:bodyPr>
          <a:lstStyle/>
          <a:p>
            <a:r>
              <a:rPr lang="en-US" b="1" dirty="0"/>
              <a:t>// Method to evaluate the determinant of a matrix.</a:t>
            </a:r>
          </a:p>
          <a:p>
            <a:r>
              <a:rPr lang="en-US" b="1" dirty="0"/>
              <a:t>public static double </a:t>
            </a:r>
            <a:r>
              <a:rPr lang="en-US" b="1" dirty="0" err="1"/>
              <a:t>det</a:t>
            </a:r>
            <a:r>
              <a:rPr lang="en-US" b="1" dirty="0"/>
              <a:t>(double a[][]) {</a:t>
            </a:r>
          </a:p>
          <a:p>
            <a:r>
              <a:rPr lang="en-US" b="1" dirty="0" err="1"/>
              <a:t>int</a:t>
            </a:r>
            <a:r>
              <a:rPr lang="en-US" b="1" dirty="0"/>
              <a:t> n = </a:t>
            </a:r>
            <a:r>
              <a:rPr lang="en-US" b="1" dirty="0" err="1"/>
              <a:t>a.length</a:t>
            </a:r>
            <a:r>
              <a:rPr lang="en-US" b="1" dirty="0"/>
              <a:t>;</a:t>
            </a:r>
          </a:p>
          <a:p>
            <a:r>
              <a:rPr lang="en-US" b="1" dirty="0" err="1"/>
              <a:t>int</a:t>
            </a:r>
            <a:r>
              <a:rPr lang="en-US" b="1" dirty="0"/>
              <a:t> index[] = new </a:t>
            </a:r>
            <a:r>
              <a:rPr lang="en-US" b="1" dirty="0" err="1"/>
              <a:t>int</a:t>
            </a:r>
            <a:r>
              <a:rPr lang="en-US" b="1" dirty="0"/>
              <a:t>[n];</a:t>
            </a:r>
          </a:p>
          <a:p>
            <a:r>
              <a:rPr lang="en-US" b="1" dirty="0"/>
              <a:t>// Transform the matrix into an upper triangle</a:t>
            </a:r>
          </a:p>
          <a:p>
            <a:r>
              <a:rPr lang="en-US" b="1" dirty="0" err="1"/>
              <a:t>gaussian</a:t>
            </a:r>
            <a:r>
              <a:rPr lang="en-US" b="1" dirty="0"/>
              <a:t>(a, index);</a:t>
            </a:r>
          </a:p>
          <a:p>
            <a:r>
              <a:rPr lang="en-US" b="1" dirty="0"/>
              <a:t>// Take the product of the diagonal elements</a:t>
            </a:r>
          </a:p>
          <a:p>
            <a:r>
              <a:rPr lang="en-US" b="1" dirty="0"/>
              <a:t>double d = 1;</a:t>
            </a:r>
          </a:p>
          <a:p>
            <a:r>
              <a:rPr lang="nn-NO" b="1" dirty="0"/>
              <a:t>for (int i=0; i&lt;n; ++i) d = d*a[index[i]][i];</a:t>
            </a:r>
          </a:p>
          <a:p>
            <a:r>
              <a:rPr lang="en-US" b="1" dirty="0"/>
              <a:t>// Find the sign of the determinant</a:t>
            </a:r>
          </a:p>
          <a:p>
            <a:r>
              <a:rPr lang="en-US" b="1" dirty="0" err="1"/>
              <a:t>int</a:t>
            </a:r>
            <a:r>
              <a:rPr lang="en-US" b="1" dirty="0"/>
              <a:t> </a:t>
            </a:r>
            <a:r>
              <a:rPr lang="en-US" b="1" dirty="0" err="1"/>
              <a:t>sgn</a:t>
            </a:r>
            <a:r>
              <a:rPr lang="en-US" b="1" dirty="0"/>
              <a:t> = 1;</a:t>
            </a:r>
          </a:p>
          <a:p>
            <a:r>
              <a:rPr lang="nn-NO" b="1" dirty="0"/>
              <a:t>for (int i=0; i&lt;n; ++i) {</a:t>
            </a:r>
          </a:p>
          <a:p>
            <a:r>
              <a:rPr lang="en-US" b="1" dirty="0"/>
              <a:t>if (</a:t>
            </a:r>
            <a:r>
              <a:rPr lang="en-US" b="1" dirty="0" err="1"/>
              <a:t>i</a:t>
            </a:r>
            <a:r>
              <a:rPr lang="en-US" b="1" dirty="0"/>
              <a:t> != index[</a:t>
            </a:r>
            <a:r>
              <a:rPr lang="en-US" b="1" dirty="0" err="1"/>
              <a:t>i</a:t>
            </a:r>
            <a:r>
              <a:rPr lang="en-US" b="1" dirty="0"/>
              <a:t>]) {</a:t>
            </a:r>
          </a:p>
          <a:p>
            <a:r>
              <a:rPr lang="en-US" b="1" dirty="0" err="1"/>
              <a:t>sgn</a:t>
            </a:r>
            <a:r>
              <a:rPr lang="en-US" b="1" dirty="0"/>
              <a:t> = -</a:t>
            </a:r>
            <a:r>
              <a:rPr lang="en-US" b="1" dirty="0" err="1"/>
              <a:t>sgn</a:t>
            </a:r>
            <a:r>
              <a:rPr lang="en-US" b="1" dirty="0"/>
              <a:t>;</a:t>
            </a:r>
          </a:p>
          <a:p>
            <a:r>
              <a:rPr lang="en-US" b="1" dirty="0" err="1"/>
              <a:t>int</a:t>
            </a:r>
            <a:r>
              <a:rPr lang="en-US" b="1" dirty="0"/>
              <a:t> j = index[</a:t>
            </a:r>
            <a:r>
              <a:rPr lang="en-US" b="1" dirty="0" err="1"/>
              <a:t>i</a:t>
            </a:r>
            <a:r>
              <a:rPr lang="en-US" b="1" dirty="0"/>
              <a:t>];</a:t>
            </a:r>
          </a:p>
          <a:p>
            <a:r>
              <a:rPr lang="en-US" b="1" dirty="0"/>
              <a:t>index[</a:t>
            </a:r>
            <a:r>
              <a:rPr lang="en-US" b="1" dirty="0" err="1"/>
              <a:t>i</a:t>
            </a:r>
            <a:r>
              <a:rPr lang="en-US" b="1" dirty="0"/>
              <a:t>] = index[j];</a:t>
            </a:r>
          </a:p>
          <a:p>
            <a:r>
              <a:rPr lang="en-US" b="1" dirty="0"/>
              <a:t>index[j] = j;</a:t>
            </a:r>
          </a:p>
          <a:p>
            <a:r>
              <a:rPr lang="en-US" b="1" dirty="0"/>
              <a:t>}</a:t>
            </a:r>
          </a:p>
          <a:p>
            <a:r>
              <a:rPr lang="en-US" b="1" dirty="0"/>
              <a:t>}</a:t>
            </a:r>
          </a:p>
          <a:p>
            <a:r>
              <a:rPr lang="en-US" b="1" dirty="0"/>
              <a:t>return </a:t>
            </a:r>
            <a:r>
              <a:rPr lang="en-US" b="1" dirty="0" err="1"/>
              <a:t>sgn</a:t>
            </a:r>
            <a:r>
              <a:rPr lang="en-US" b="1" dirty="0"/>
              <a:t>*d;</a:t>
            </a:r>
          </a:p>
          <a:p>
            <a:r>
              <a:rPr lang="en-US" b="1" dirty="0"/>
              <a:t>}</a:t>
            </a:r>
          </a:p>
          <a:p>
            <a:r>
              <a:rPr lang="en-US" b="1" dirty="0"/>
              <a:t>public static void </a:t>
            </a:r>
            <a:r>
              <a:rPr lang="en-US" b="1" dirty="0" err="1"/>
              <a:t>gaussian</a:t>
            </a:r>
            <a:r>
              <a:rPr lang="en-US" b="1" dirty="0"/>
              <a:t>(double a[][],</a:t>
            </a:r>
          </a:p>
          <a:p>
            <a:r>
              <a:rPr lang="en-US" b="1" dirty="0" err="1"/>
              <a:t>int</a:t>
            </a:r>
            <a:r>
              <a:rPr lang="en-US" b="1" dirty="0"/>
              <a:t> index[]) {...}</a:t>
            </a:r>
          </a:p>
          <a:p>
            <a:r>
              <a:rPr lang="en-US" b="1" dirty="0"/>
              <a:t>}</a:t>
            </a:r>
            <a:endParaRPr lang="en-US" dirty="0"/>
          </a:p>
        </p:txBody>
      </p:sp>
    </p:spTree>
    <p:extLst>
      <p:ext uri="{BB962C8B-B14F-4D97-AF65-F5344CB8AC3E}">
        <p14:creationId xmlns:p14="http://schemas.microsoft.com/office/powerpoint/2010/main" val="292099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solve a linear equation set after transforming its coefficient matrix into an upper-triangular matrix through Gaussian elimination.</a:t>
            </a:r>
          </a:p>
          <a:p>
            <a:r>
              <a:rPr lang="en-US" dirty="0"/>
              <a:t>The solution is then obtained through backward substitutions.</a:t>
            </a:r>
          </a:p>
        </p:txBody>
      </p:sp>
      <p:sp>
        <p:nvSpPr>
          <p:cNvPr id="2" name="标题 1"/>
          <p:cNvSpPr>
            <a:spLocks noGrp="1"/>
          </p:cNvSpPr>
          <p:nvPr>
            <p:ph type="title"/>
          </p:nvPr>
        </p:nvSpPr>
        <p:spPr/>
        <p:txBody>
          <a:bodyPr/>
          <a:lstStyle/>
          <a:p>
            <a:endParaRPr lang="en-US"/>
          </a:p>
        </p:txBody>
      </p:sp>
    </p:spTree>
    <p:extLst>
      <p:ext uri="{BB962C8B-B14F-4D97-AF65-F5344CB8AC3E}">
        <p14:creationId xmlns:p14="http://schemas.microsoft.com/office/powerpoint/2010/main" val="138617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i="1" dirty="0" smtClean="0"/>
              <a:t>Eigen Value Problems</a:t>
            </a:r>
            <a:endParaRPr lang="en-US" dirty="0"/>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57200" y="1600200"/>
                <a:ext cx="8229600" cy="4525963"/>
              </a:xfrm>
            </p:spPr>
            <p:txBody>
              <a:bodyPr>
                <a:normAutofit fontScale="85000" lnSpcReduction="20000"/>
              </a:bodyPr>
              <a:lstStyle/>
              <a:p>
                <a:r>
                  <a:rPr lang="en-US" dirty="0" smtClean="0"/>
                  <a:t>Very Important in physics.</a:t>
                </a:r>
              </a:p>
              <a:p>
                <a:pPr lvl="1"/>
                <a:r>
                  <a:rPr lang="en-US" altLang="zh-CN" b="1" dirty="0" smtClean="0"/>
                  <a:t>Ax</a:t>
                </a:r>
                <a:r>
                  <a:rPr lang="en-US" altLang="zh-CN" dirty="0" smtClean="0"/>
                  <a:t>=</a:t>
                </a:r>
                <a:r>
                  <a:rPr lang="el-GR" altLang="zh-CN" dirty="0" smtClean="0"/>
                  <a:t>λ</a:t>
                </a:r>
                <a:r>
                  <a:rPr lang="en-US" altLang="zh-CN" b="1" dirty="0" smtClean="0"/>
                  <a:t>x</a:t>
                </a:r>
              </a:p>
              <a:p>
                <a:pPr lvl="1"/>
                <a:r>
                  <a:rPr lang="el-GR" altLang="zh-CN" dirty="0"/>
                  <a:t>λ</a:t>
                </a:r>
                <a:r>
                  <a:rPr lang="en-US" altLang="zh-CN" dirty="0" smtClean="0"/>
                  <a:t> is the eigenvalue corresponding to eigenvector x of the matrix A, determined from the secular equation</a:t>
                </a:r>
              </a:p>
              <a:p>
                <a:pPr lvl="2"/>
                <a:r>
                  <a:rPr lang="en-US" altLang="zh-CN" dirty="0" smtClean="0"/>
                  <a:t>|</a:t>
                </a:r>
                <a:r>
                  <a:rPr lang="en-US" altLang="zh-CN" b="1" dirty="0" smtClean="0"/>
                  <a:t>A</a:t>
                </a:r>
                <a:r>
                  <a:rPr lang="en-US" altLang="zh-CN" dirty="0" smtClean="0"/>
                  <a:t>-</a:t>
                </a:r>
                <a:r>
                  <a:rPr lang="el-GR" altLang="zh-CN" dirty="0" smtClean="0"/>
                  <a:t>λ</a:t>
                </a:r>
                <a:r>
                  <a:rPr lang="en-US" altLang="zh-CN" b="1" dirty="0" smtClean="0"/>
                  <a:t>I</a:t>
                </a:r>
                <a:r>
                  <a:rPr lang="en-US" altLang="zh-CN" dirty="0" smtClean="0"/>
                  <a:t>|=0</a:t>
                </a:r>
              </a:p>
              <a:p>
                <a:pPr lvl="3"/>
                <a:r>
                  <a:rPr lang="en-US" altLang="zh-CN" b="1" dirty="0" smtClean="0"/>
                  <a:t>I</a:t>
                </a:r>
                <a:r>
                  <a:rPr lang="en-US" altLang="zh-CN" dirty="0" smtClean="0"/>
                  <a:t> is a unit matrix.</a:t>
                </a:r>
              </a:p>
              <a:p>
                <a:pPr lvl="3"/>
                <a:r>
                  <a:rPr lang="en-US" altLang="zh-CN" dirty="0" smtClean="0"/>
                  <a:t>n</a:t>
                </a:r>
                <a14:m>
                  <m:oMath xmlns:m="http://schemas.openxmlformats.org/officeDocument/2006/math">
                    <m:r>
                      <a:rPr lang="en-US" altLang="zh-CN" i="1" smtClean="0">
                        <a:latin typeface="Cambria Math"/>
                        <a:ea typeface="Cambria Math"/>
                      </a:rPr>
                      <m:t>×</m:t>
                    </m:r>
                  </m:oMath>
                </a14:m>
                <a:r>
                  <a:rPr lang="en-US" altLang="zh-CN" dirty="0" smtClean="0"/>
                  <a:t>n matrix has a total of n eigenvalues. The </a:t>
                </a:r>
                <a:r>
                  <a:rPr lang="en-US" altLang="zh-CN" dirty="0" err="1" smtClean="0"/>
                  <a:t>eigen</a:t>
                </a:r>
                <a:r>
                  <a:rPr lang="en-US" altLang="zh-CN" dirty="0" smtClean="0"/>
                  <a:t> values don’t have to be different. </a:t>
                </a:r>
                <a:endParaRPr lang="en-US" altLang="zh-CN" dirty="0"/>
              </a:p>
              <a:p>
                <a:pPr lvl="3"/>
                <a:r>
                  <a:rPr lang="en-US" altLang="zh-CN" dirty="0" smtClean="0"/>
                  <a:t>If two or more </a:t>
                </a:r>
                <a:r>
                  <a:rPr lang="en-US" altLang="zh-CN" dirty="0" err="1" smtClean="0"/>
                  <a:t>eigenstates</a:t>
                </a:r>
                <a:r>
                  <a:rPr lang="en-US" altLang="zh-CN" dirty="0" smtClean="0"/>
                  <a:t> have the same eigenvalue, they are degenerate. </a:t>
                </a:r>
              </a:p>
              <a:p>
                <a:pPr lvl="1"/>
                <a:r>
                  <a:rPr lang="en-US" altLang="zh-CN" dirty="0" smtClean="0"/>
                  <a:t>General because the matrix can come from many different problems.</a:t>
                </a:r>
              </a:p>
              <a:p>
                <a:pPr lvl="1"/>
                <a:r>
                  <a:rPr lang="en-US" altLang="zh-CN" dirty="0" smtClean="0"/>
                  <a:t>What is the geometric meaning of the matrix operation on it’s </a:t>
                </a:r>
                <a:r>
                  <a:rPr lang="en-US" altLang="zh-CN" dirty="0" err="1" smtClean="0"/>
                  <a:t>eigen</a:t>
                </a:r>
                <a:r>
                  <a:rPr lang="en-US" altLang="zh-CN" dirty="0" smtClean="0"/>
                  <a:t> vector?</a:t>
                </a:r>
              </a:p>
              <a:p>
                <a:pPr lvl="1"/>
                <a:endParaRPr lang="en-US" altLang="zh-CN" b="1" dirty="0" smtClean="0"/>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2"/>
                <a:stretch>
                  <a:fillRect l="-1185" t="-2695" r="-889"/>
                </a:stretch>
              </a:blipFill>
            </p:spPr>
            <p:txBody>
              <a:bodyPr/>
              <a:lstStyle/>
              <a:p>
                <a:r>
                  <a:rPr lang="en-US">
                    <a:noFill/>
                  </a:rPr>
                  <a:t> </a:t>
                </a:r>
              </a:p>
            </p:txBody>
          </p:sp>
        </mc:Fallback>
      </mc:AlternateContent>
    </p:spTree>
    <p:extLst>
      <p:ext uri="{BB962C8B-B14F-4D97-AF65-F5344CB8AC3E}">
        <p14:creationId xmlns:p14="http://schemas.microsoft.com/office/powerpoint/2010/main" val="76079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628800"/>
            <a:ext cx="8229600" cy="4525963"/>
          </a:xfrm>
        </p:spPr>
        <p:txBody>
          <a:bodyPr>
            <a:normAutofit fontScale="92500" lnSpcReduction="10000"/>
          </a:bodyPr>
          <a:lstStyle/>
          <a:p>
            <a:r>
              <a:rPr lang="en-US" dirty="0"/>
              <a:t>An </a:t>
            </a:r>
            <a:r>
              <a:rPr lang="en-US" i="1" dirty="0" smtClean="0"/>
              <a:t>eigenvector v </a:t>
            </a:r>
            <a:r>
              <a:rPr lang="en-US" dirty="0" smtClean="0"/>
              <a:t>of </a:t>
            </a:r>
            <a:r>
              <a:rPr lang="en-US" dirty="0"/>
              <a:t>a </a:t>
            </a:r>
            <a:r>
              <a:rPr lang="en-US" dirty="0" smtClean="0"/>
              <a:t>matrix  B is </a:t>
            </a:r>
            <a:r>
              <a:rPr lang="en-US" dirty="0"/>
              <a:t>a nonzero vector that does not rotate </a:t>
            </a:r>
            <a:r>
              <a:rPr lang="en-US" dirty="0" smtClean="0"/>
              <a:t>when B is applied to it. </a:t>
            </a:r>
          </a:p>
          <a:p>
            <a:r>
              <a:rPr lang="en-US" dirty="0" smtClean="0"/>
              <a:t>Eigen vector v may change length or reverse its directions. </a:t>
            </a:r>
          </a:p>
          <a:p>
            <a:pPr lvl="1"/>
            <a:r>
              <a:rPr lang="en-US" dirty="0" smtClean="0"/>
              <a:t>But it won’t turn sideways. </a:t>
            </a:r>
          </a:p>
          <a:p>
            <a:r>
              <a:rPr lang="en-US" dirty="0" smtClean="0"/>
              <a:t>Iterative methods often depend on applying matrix on the vector over and over again. </a:t>
            </a:r>
          </a:p>
          <a:p>
            <a:r>
              <a:rPr lang="en-US" dirty="0" smtClean="0"/>
              <a:t>If |</a:t>
            </a:r>
            <a:r>
              <a:rPr lang="el-GR" altLang="zh-CN" dirty="0"/>
              <a:t> λ </a:t>
            </a:r>
            <a:r>
              <a:rPr lang="en-US" dirty="0" smtClean="0"/>
              <a:t>|&lt;1, B</a:t>
            </a:r>
            <a:r>
              <a:rPr lang="en-US" baseline="30000" dirty="0" smtClean="0"/>
              <a:t>i</a:t>
            </a:r>
            <a:r>
              <a:rPr lang="en-US" dirty="0" smtClean="0"/>
              <a:t>v=</a:t>
            </a:r>
            <a:r>
              <a:rPr lang="el-GR" altLang="zh-CN" dirty="0" smtClean="0"/>
              <a:t> λ</a:t>
            </a:r>
            <a:r>
              <a:rPr lang="en-US" baseline="30000" dirty="0"/>
              <a:t>i</a:t>
            </a:r>
            <a:r>
              <a:rPr lang="en-US" altLang="zh-CN" dirty="0" smtClean="0"/>
              <a:t>v will vanish</a:t>
            </a:r>
          </a:p>
          <a:p>
            <a:r>
              <a:rPr lang="en-US" dirty="0"/>
              <a:t>If |</a:t>
            </a:r>
            <a:r>
              <a:rPr lang="el-GR" altLang="zh-CN" dirty="0"/>
              <a:t> λ </a:t>
            </a:r>
            <a:r>
              <a:rPr lang="en-US" dirty="0" smtClean="0"/>
              <a:t>|&gt;1, </a:t>
            </a:r>
            <a:r>
              <a:rPr lang="en-US" dirty="0"/>
              <a:t>B</a:t>
            </a:r>
            <a:r>
              <a:rPr lang="en-US" baseline="30000" dirty="0"/>
              <a:t>i</a:t>
            </a:r>
            <a:r>
              <a:rPr lang="en-US" dirty="0"/>
              <a:t>v=</a:t>
            </a:r>
            <a:r>
              <a:rPr lang="el-GR" altLang="zh-CN" dirty="0"/>
              <a:t> λ</a:t>
            </a:r>
            <a:r>
              <a:rPr lang="en-US" baseline="30000" dirty="0"/>
              <a:t>i</a:t>
            </a:r>
            <a:r>
              <a:rPr lang="en-US" altLang="zh-CN" dirty="0"/>
              <a:t>v will </a:t>
            </a:r>
            <a:r>
              <a:rPr lang="en-US" altLang="zh-CN" dirty="0" smtClean="0"/>
              <a:t>go infinity</a:t>
            </a:r>
            <a:endParaRPr lang="en-US" dirty="0"/>
          </a:p>
        </p:txBody>
      </p:sp>
    </p:spTree>
    <p:extLst>
      <p:ext uri="{BB962C8B-B14F-4D97-AF65-F5344CB8AC3E}">
        <p14:creationId xmlns:p14="http://schemas.microsoft.com/office/powerpoint/2010/main" val="422302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74" t="14344" r="11403" b="11886"/>
          <a:stretch/>
        </p:blipFill>
        <p:spPr bwMode="auto">
          <a:xfrm>
            <a:off x="0" y="836712"/>
            <a:ext cx="909520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59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42" t="56229" r="10482" b="15254"/>
          <a:stretch/>
        </p:blipFill>
        <p:spPr bwMode="auto">
          <a:xfrm>
            <a:off x="251520" y="2276872"/>
            <a:ext cx="8797222" cy="182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45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29600" cy="4525963"/>
          </a:xfrm>
        </p:spPr>
        <p:txBody>
          <a:bodyPr>
            <a:normAutofit fontScale="77500" lnSpcReduction="20000"/>
          </a:bodyPr>
          <a:lstStyle/>
          <a:p>
            <a:r>
              <a:rPr lang="en-US" dirty="0"/>
              <a:t>If the function involves the inverse of </a:t>
            </a:r>
            <a:r>
              <a:rPr lang="en-US" dirty="0" smtClean="0"/>
              <a:t>the matrix </a:t>
            </a:r>
            <a:r>
              <a:rPr lang="en-US" dirty="0"/>
              <a:t>and the eigenvalue happens to be zero, we can always add a term </a:t>
            </a:r>
            <a:r>
              <a:rPr lang="en-US" i="1" dirty="0" err="1"/>
              <a:t>η</a:t>
            </a:r>
            <a:r>
              <a:rPr lang="en-US" b="1" dirty="0" err="1"/>
              <a:t>I</a:t>
            </a:r>
            <a:r>
              <a:rPr lang="en-US" b="1" dirty="0"/>
              <a:t> </a:t>
            </a:r>
            <a:r>
              <a:rPr lang="en-US" dirty="0"/>
              <a:t>to </a:t>
            </a:r>
            <a:r>
              <a:rPr lang="en-US" dirty="0" smtClean="0"/>
              <a:t>the original </a:t>
            </a:r>
            <a:r>
              <a:rPr lang="en-US" dirty="0"/>
              <a:t>matrix to remove the singularity. </a:t>
            </a:r>
            <a:endParaRPr lang="en-US" dirty="0" smtClean="0"/>
          </a:p>
          <a:p>
            <a:r>
              <a:rPr lang="en-US" dirty="0" smtClean="0"/>
              <a:t>The </a:t>
            </a:r>
            <a:r>
              <a:rPr lang="en-US" dirty="0"/>
              <a:t>modified matrix has the </a:t>
            </a:r>
            <a:r>
              <a:rPr lang="en-US" dirty="0" smtClean="0"/>
              <a:t>eigenvalue </a:t>
            </a:r>
            <a:r>
              <a:rPr lang="en-US" i="1" dirty="0" err="1" smtClean="0"/>
              <a:t>λ</a:t>
            </a:r>
            <a:r>
              <a:rPr lang="en-US" i="1" baseline="-25000" dirty="0" err="1" smtClean="0"/>
              <a:t>i</a:t>
            </a:r>
            <a:r>
              <a:rPr lang="en-US" i="1" dirty="0" smtClean="0"/>
              <a:t> </a:t>
            </a:r>
            <a:r>
              <a:rPr lang="en-US" dirty="0"/>
              <a:t>− </a:t>
            </a:r>
            <a:r>
              <a:rPr lang="en-US" i="1" dirty="0"/>
              <a:t>η </a:t>
            </a:r>
            <a:r>
              <a:rPr lang="en-US" dirty="0"/>
              <a:t>for the corresponding eigenvector </a:t>
            </a:r>
            <a:r>
              <a:rPr lang="en-US" b="1" dirty="0" smtClean="0"/>
              <a:t>x</a:t>
            </a:r>
            <a:r>
              <a:rPr lang="en-US" i="1" baseline="-25000" dirty="0" smtClean="0"/>
              <a:t>i</a:t>
            </a:r>
            <a:r>
              <a:rPr lang="en-US" i="1" dirty="0" smtClean="0"/>
              <a:t> </a:t>
            </a:r>
            <a:r>
              <a:rPr lang="en-US" dirty="0"/>
              <a:t>. </a:t>
            </a:r>
            <a:endParaRPr lang="en-US" dirty="0" smtClean="0"/>
          </a:p>
          <a:p>
            <a:r>
              <a:rPr lang="en-US" dirty="0" smtClean="0"/>
              <a:t>The </a:t>
            </a:r>
            <a:r>
              <a:rPr lang="en-US" dirty="0"/>
              <a:t>eigenvalue of the original </a:t>
            </a:r>
            <a:r>
              <a:rPr lang="en-US" dirty="0" smtClean="0"/>
              <a:t>matrix is </a:t>
            </a:r>
            <a:r>
              <a:rPr lang="en-US" dirty="0"/>
              <a:t>recovered by taking </a:t>
            </a:r>
            <a:r>
              <a:rPr lang="en-US" i="1" dirty="0"/>
              <a:t>η </a:t>
            </a:r>
            <a:r>
              <a:rPr lang="en-US" dirty="0"/>
              <a:t>→ 0 after the problem is solved. </a:t>
            </a:r>
            <a:endParaRPr lang="en-US" dirty="0" smtClean="0"/>
          </a:p>
          <a:p>
            <a:r>
              <a:rPr lang="en-US" dirty="0"/>
              <a:t>Based on this </a:t>
            </a:r>
            <a:r>
              <a:rPr lang="en-US" dirty="0" smtClean="0"/>
              <a:t>property of </a:t>
            </a:r>
            <a:r>
              <a:rPr lang="en-US" dirty="0" err="1"/>
              <a:t>nondefective</a:t>
            </a:r>
            <a:r>
              <a:rPr lang="en-US" dirty="0"/>
              <a:t> matrices, we can construct a </a:t>
            </a:r>
            <a:r>
              <a:rPr lang="en-US" dirty="0" smtClean="0"/>
              <a:t>recursion: (Iterative method)</a:t>
            </a:r>
          </a:p>
          <a:p>
            <a:endParaRPr lang="en-US" dirty="0"/>
          </a:p>
          <a:p>
            <a:endParaRPr lang="en-US" dirty="0" smtClean="0"/>
          </a:p>
          <a:p>
            <a:r>
              <a:rPr lang="en-US" dirty="0" smtClean="0"/>
              <a:t>To extract the </a:t>
            </a:r>
            <a:r>
              <a:rPr lang="en-US" dirty="0" err="1" smtClean="0"/>
              <a:t>eigen</a:t>
            </a:r>
            <a:r>
              <a:rPr lang="en-US" dirty="0" smtClean="0"/>
              <a:t> value that is closest to the parameter </a:t>
            </a:r>
            <a:r>
              <a:rPr lang="el-GR" dirty="0" smtClean="0"/>
              <a:t>μ</a:t>
            </a:r>
            <a:r>
              <a:rPr lang="en-US" dirty="0" smtClean="0"/>
              <a:t>, and </a:t>
            </a:r>
            <a:r>
              <a:rPr lang="en-US" dirty="0" err="1" smtClean="0"/>
              <a:t>N</a:t>
            </a:r>
            <a:r>
              <a:rPr lang="en-US" baseline="-25000" dirty="0" err="1" smtClean="0"/>
              <a:t>k</a:t>
            </a:r>
            <a:r>
              <a:rPr lang="en-US" dirty="0" smtClean="0"/>
              <a:t> is a normalization constant to ensure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83" t="67630" r="46191" b="27423"/>
          <a:stretch/>
        </p:blipFill>
        <p:spPr bwMode="auto">
          <a:xfrm>
            <a:off x="1486226" y="5312251"/>
            <a:ext cx="4936915" cy="50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83" t="56352" r="46191" b="37441"/>
          <a:stretch/>
        </p:blipFill>
        <p:spPr bwMode="auto">
          <a:xfrm>
            <a:off x="1475656" y="3717032"/>
            <a:ext cx="622449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9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68760"/>
            <a:ext cx="8291264" cy="4857403"/>
          </a:xfrm>
        </p:spPr>
        <p:txBody>
          <a:bodyPr>
            <a:normAutofit fontScale="92500" lnSpcReduction="10000"/>
          </a:bodyPr>
          <a:lstStyle/>
          <a:p>
            <a:r>
              <a:rPr lang="en-US" i="1" dirty="0" smtClean="0"/>
              <a:t>Eigen Values of a </a:t>
            </a:r>
            <a:r>
              <a:rPr lang="en-US" i="1" dirty="0" err="1" smtClean="0"/>
              <a:t>Hermitian</a:t>
            </a:r>
            <a:r>
              <a:rPr lang="en-US" i="1" dirty="0" smtClean="0"/>
              <a:t> matrix</a:t>
            </a:r>
          </a:p>
          <a:p>
            <a:pPr lvl="1"/>
            <a:r>
              <a:rPr lang="en-US" altLang="zh-CN" i="1" dirty="0" smtClean="0"/>
              <a:t>In many physical problems, the matrix is </a:t>
            </a:r>
            <a:r>
              <a:rPr lang="en-US" altLang="zh-CN" i="1" dirty="0" err="1" smtClean="0"/>
              <a:t>Hermitian</a:t>
            </a:r>
            <a:r>
              <a:rPr lang="en-US" altLang="zh-CN" i="1" dirty="0" smtClean="0"/>
              <a:t>.</a:t>
            </a:r>
          </a:p>
          <a:p>
            <a:pPr lvl="2"/>
            <a:r>
              <a:rPr lang="en-US" altLang="zh-CN" i="1" dirty="0" smtClean="0"/>
              <a:t>Complex conjugate of the transpose matrix equals the matrix itself.</a:t>
            </a:r>
            <a:endParaRPr lang="en-US" altLang="zh-CN" i="1" dirty="0"/>
          </a:p>
          <a:p>
            <a:pPr lvl="1"/>
            <a:r>
              <a:rPr lang="en-US" altLang="zh-CN" i="1" dirty="0" smtClean="0"/>
              <a:t>Three </a:t>
            </a:r>
            <a:r>
              <a:rPr lang="en-US" altLang="zh-CN" i="1" dirty="0"/>
              <a:t>i</a:t>
            </a:r>
            <a:r>
              <a:rPr lang="en-US" altLang="zh-CN" i="1" dirty="0" smtClean="0"/>
              <a:t>mportant properties:</a:t>
            </a:r>
          </a:p>
          <a:p>
            <a:pPr lvl="2"/>
            <a:r>
              <a:rPr lang="en-US" dirty="0"/>
              <a:t>the eigenvalues of a </a:t>
            </a:r>
            <a:r>
              <a:rPr lang="en-US" dirty="0" err="1"/>
              <a:t>Hermitian</a:t>
            </a:r>
            <a:r>
              <a:rPr lang="en-US" dirty="0"/>
              <a:t> matrix are all real;</a:t>
            </a:r>
          </a:p>
          <a:p>
            <a:pPr lvl="2"/>
            <a:r>
              <a:rPr lang="en-US" dirty="0" smtClean="0"/>
              <a:t>the </a:t>
            </a:r>
            <a:r>
              <a:rPr lang="en-US" dirty="0"/>
              <a:t>eigenvectors of a </a:t>
            </a:r>
            <a:r>
              <a:rPr lang="en-US" dirty="0" err="1"/>
              <a:t>Hermitian</a:t>
            </a:r>
            <a:r>
              <a:rPr lang="en-US" dirty="0"/>
              <a:t> matrix can be made orthonormal;</a:t>
            </a:r>
          </a:p>
          <a:p>
            <a:pPr lvl="2"/>
            <a:r>
              <a:rPr lang="en-US" dirty="0"/>
              <a:t>a</a:t>
            </a:r>
            <a:r>
              <a:rPr lang="en-US" dirty="0" smtClean="0"/>
              <a:t> </a:t>
            </a:r>
            <a:r>
              <a:rPr lang="en-US" dirty="0"/>
              <a:t>Hermitian matrix can be transformed into a diagonal matrix with the same set </a:t>
            </a:r>
            <a:r>
              <a:rPr lang="en-US" dirty="0" smtClean="0"/>
              <a:t>of eigenvalues </a:t>
            </a:r>
            <a:r>
              <a:rPr lang="en-US" dirty="0"/>
              <a:t>under a similarity transformation of a unitary matrix that contains all </a:t>
            </a:r>
            <a:r>
              <a:rPr lang="en-US" dirty="0" smtClean="0"/>
              <a:t>its eigenvectors.</a:t>
            </a:r>
          </a:p>
          <a:p>
            <a:pPr lvl="1"/>
            <a:r>
              <a:rPr lang="en-US" altLang="zh-CN" i="1" dirty="0" smtClean="0"/>
              <a:t>How do we implement complex matrix in our code?</a:t>
            </a:r>
            <a:endParaRPr lang="en-US" altLang="zh-CN" i="1" dirty="0"/>
          </a:p>
        </p:txBody>
      </p:sp>
    </p:spTree>
    <p:extLst>
      <p:ext uri="{BB962C8B-B14F-4D97-AF65-F5344CB8AC3E}">
        <p14:creationId xmlns:p14="http://schemas.microsoft.com/office/powerpoint/2010/main" val="101046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60648"/>
            <a:ext cx="8496944" cy="5688632"/>
          </a:xfrm>
        </p:spPr>
        <p:txBody>
          <a:bodyPr>
            <a:normAutofit fontScale="85000" lnSpcReduction="20000"/>
          </a:bodyPr>
          <a:lstStyle/>
          <a:p>
            <a:r>
              <a:rPr lang="en-US" dirty="0"/>
              <a:t>the eigenvalue problem of an </a:t>
            </a:r>
            <a:r>
              <a:rPr lang="en-US" i="1" dirty="0"/>
              <a:t>n </a:t>
            </a:r>
            <a:r>
              <a:rPr lang="en-US" dirty="0"/>
              <a:t>× </a:t>
            </a:r>
            <a:r>
              <a:rPr lang="en-US" i="1" dirty="0"/>
              <a:t>n </a:t>
            </a:r>
            <a:r>
              <a:rPr lang="en-US" dirty="0"/>
              <a:t>complex </a:t>
            </a:r>
            <a:r>
              <a:rPr lang="en-US" dirty="0" err="1"/>
              <a:t>Hermitian</a:t>
            </a:r>
            <a:r>
              <a:rPr lang="en-US" dirty="0"/>
              <a:t> matrix </a:t>
            </a:r>
            <a:r>
              <a:rPr lang="en-US" dirty="0" smtClean="0"/>
              <a:t>is equivalent </a:t>
            </a:r>
            <a:r>
              <a:rPr lang="en-US" dirty="0"/>
              <a:t>to that of a 2</a:t>
            </a:r>
            <a:r>
              <a:rPr lang="en-US" i="1" dirty="0"/>
              <a:t>n </a:t>
            </a:r>
            <a:r>
              <a:rPr lang="en-US" dirty="0"/>
              <a:t>× 2</a:t>
            </a:r>
            <a:r>
              <a:rPr lang="en-US" i="1" dirty="0"/>
              <a:t>n </a:t>
            </a:r>
            <a:r>
              <a:rPr lang="en-US" dirty="0"/>
              <a:t>real symmetric matrix</a:t>
            </a:r>
            <a:r>
              <a:rPr lang="en-US" dirty="0" smtClean="0"/>
              <a:t>.</a:t>
            </a:r>
          </a:p>
          <a:p>
            <a:r>
              <a:rPr lang="en-US" b="1" dirty="0"/>
              <a:t>A </a:t>
            </a:r>
            <a:r>
              <a:rPr lang="en-US" dirty="0"/>
              <a:t>= </a:t>
            </a:r>
            <a:r>
              <a:rPr lang="en-US" b="1" dirty="0"/>
              <a:t>B </a:t>
            </a:r>
            <a:r>
              <a:rPr lang="en-US" dirty="0"/>
              <a:t>+ </a:t>
            </a:r>
            <a:r>
              <a:rPr lang="en-US" i="1" dirty="0" err="1"/>
              <a:t>i</a:t>
            </a:r>
            <a:r>
              <a:rPr lang="en-US" b="1" dirty="0" err="1"/>
              <a:t>C</a:t>
            </a:r>
            <a:r>
              <a:rPr lang="en-US" i="1" dirty="0" smtClean="0"/>
              <a:t>,</a:t>
            </a:r>
          </a:p>
          <a:p>
            <a:pPr lvl="1"/>
            <a:r>
              <a:rPr lang="en-US" b="1" dirty="0"/>
              <a:t>B </a:t>
            </a:r>
            <a:r>
              <a:rPr lang="en-US" dirty="0"/>
              <a:t>and </a:t>
            </a:r>
            <a:r>
              <a:rPr lang="en-US" b="1" dirty="0"/>
              <a:t>C </a:t>
            </a:r>
            <a:r>
              <a:rPr lang="en-US" dirty="0"/>
              <a:t>are the real and imaginary parts of </a:t>
            </a:r>
            <a:r>
              <a:rPr lang="en-US" b="1" dirty="0"/>
              <a:t>A</a:t>
            </a:r>
            <a:r>
              <a:rPr lang="en-US" dirty="0" smtClean="0"/>
              <a:t>,</a:t>
            </a:r>
          </a:p>
          <a:p>
            <a:r>
              <a:rPr lang="en-US" dirty="0"/>
              <a:t>If </a:t>
            </a:r>
            <a:r>
              <a:rPr lang="en-US" b="1" dirty="0"/>
              <a:t>A </a:t>
            </a:r>
            <a:r>
              <a:rPr lang="en-US" dirty="0" smtClean="0"/>
              <a:t>is </a:t>
            </a:r>
            <a:r>
              <a:rPr lang="en-US" dirty="0" err="1" smtClean="0"/>
              <a:t>Hermitian</a:t>
            </a:r>
            <a:r>
              <a:rPr lang="en-US" dirty="0" smtClean="0"/>
              <a:t>,</a:t>
            </a:r>
          </a:p>
          <a:p>
            <a:pPr lvl="1"/>
            <a:r>
              <a:rPr lang="en-US" dirty="0" smtClean="0"/>
              <a:t>B</a:t>
            </a:r>
            <a:r>
              <a:rPr lang="en-US" baseline="-25000" dirty="0" smtClean="0"/>
              <a:t>ij</a:t>
            </a:r>
            <a:r>
              <a:rPr lang="en-US" dirty="0" smtClean="0"/>
              <a:t> = </a:t>
            </a:r>
            <a:r>
              <a:rPr lang="en-US" dirty="0" err="1" smtClean="0"/>
              <a:t>B</a:t>
            </a:r>
            <a:r>
              <a:rPr lang="en-US" baseline="-25000" dirty="0" err="1" smtClean="0"/>
              <a:t>ji</a:t>
            </a:r>
            <a:endParaRPr lang="en-US" dirty="0" smtClean="0"/>
          </a:p>
          <a:p>
            <a:pPr lvl="1"/>
            <a:r>
              <a:rPr lang="en-US" dirty="0" err="1" smtClean="0"/>
              <a:t>C</a:t>
            </a:r>
            <a:r>
              <a:rPr lang="en-US" baseline="-25000" dirty="0" err="1"/>
              <a:t>ij</a:t>
            </a:r>
            <a:r>
              <a:rPr lang="en-US" dirty="0" smtClean="0"/>
              <a:t> = -</a:t>
            </a:r>
            <a:r>
              <a:rPr lang="en-US" dirty="0" err="1" smtClean="0"/>
              <a:t>C</a:t>
            </a:r>
            <a:r>
              <a:rPr lang="en-US" baseline="-25000" dirty="0" err="1" smtClean="0"/>
              <a:t>ji</a:t>
            </a:r>
            <a:endParaRPr lang="en-US" baseline="-25000" dirty="0" smtClean="0"/>
          </a:p>
          <a:p>
            <a:r>
              <a:rPr lang="en-US" dirty="0"/>
              <a:t>eigenvector </a:t>
            </a:r>
            <a:r>
              <a:rPr lang="en-US" b="1" dirty="0"/>
              <a:t>z </a:t>
            </a:r>
            <a:r>
              <a:rPr lang="en-US" dirty="0"/>
              <a:t>in a similar fashion, we have </a:t>
            </a:r>
            <a:r>
              <a:rPr lang="en-US" b="1" dirty="0"/>
              <a:t>z </a:t>
            </a:r>
            <a:r>
              <a:rPr lang="en-US" dirty="0"/>
              <a:t>= </a:t>
            </a:r>
            <a:r>
              <a:rPr lang="en-US" b="1" dirty="0"/>
              <a:t>x </a:t>
            </a:r>
            <a:r>
              <a:rPr lang="en-US" dirty="0"/>
              <a:t>+ </a:t>
            </a:r>
            <a:r>
              <a:rPr lang="en-US" i="1" dirty="0" err="1"/>
              <a:t>i</a:t>
            </a:r>
            <a:r>
              <a:rPr lang="en-US" b="1" dirty="0" err="1"/>
              <a:t>y</a:t>
            </a:r>
            <a:r>
              <a:rPr lang="en-US" dirty="0" smtClean="0"/>
              <a:t>.</a:t>
            </a:r>
          </a:p>
          <a:p>
            <a:r>
              <a:rPr lang="en-US" dirty="0"/>
              <a:t>(</a:t>
            </a:r>
            <a:r>
              <a:rPr lang="en-US" b="1" dirty="0"/>
              <a:t>B </a:t>
            </a:r>
            <a:r>
              <a:rPr lang="en-US" dirty="0"/>
              <a:t>+ </a:t>
            </a:r>
            <a:r>
              <a:rPr lang="en-US" i="1" dirty="0" err="1"/>
              <a:t>i</a:t>
            </a:r>
            <a:r>
              <a:rPr lang="en-US" b="1" dirty="0" err="1"/>
              <a:t>C</a:t>
            </a:r>
            <a:r>
              <a:rPr lang="en-US" dirty="0"/>
              <a:t>)(</a:t>
            </a:r>
            <a:r>
              <a:rPr lang="en-US" b="1" dirty="0"/>
              <a:t>x </a:t>
            </a:r>
            <a:r>
              <a:rPr lang="en-US" dirty="0"/>
              <a:t>+ </a:t>
            </a:r>
            <a:r>
              <a:rPr lang="en-US" i="1" dirty="0" err="1"/>
              <a:t>i</a:t>
            </a:r>
            <a:r>
              <a:rPr lang="en-US" b="1" dirty="0" err="1"/>
              <a:t>y</a:t>
            </a:r>
            <a:r>
              <a:rPr lang="en-US" dirty="0"/>
              <a:t>) = </a:t>
            </a:r>
            <a:r>
              <a:rPr lang="en-US" i="1" dirty="0"/>
              <a:t>λ</a:t>
            </a:r>
            <a:r>
              <a:rPr lang="en-US" dirty="0"/>
              <a:t>(</a:t>
            </a:r>
            <a:r>
              <a:rPr lang="en-US" b="1" dirty="0"/>
              <a:t>x </a:t>
            </a:r>
            <a:r>
              <a:rPr lang="en-US" dirty="0"/>
              <a:t>+ </a:t>
            </a:r>
            <a:r>
              <a:rPr lang="en-US" i="1" dirty="0" err="1"/>
              <a:t>i</a:t>
            </a:r>
            <a:r>
              <a:rPr lang="en-US" b="1" dirty="0" err="1"/>
              <a:t>y</a:t>
            </a:r>
            <a:r>
              <a:rPr lang="en-US" dirty="0" smtClean="0"/>
              <a:t>)</a:t>
            </a:r>
          </a:p>
          <a:p>
            <a:endParaRPr lang="en-US" dirty="0"/>
          </a:p>
          <a:p>
            <a:endParaRPr lang="en-US" dirty="0" smtClean="0"/>
          </a:p>
          <a:p>
            <a:r>
              <a:rPr lang="en-US" dirty="0" smtClean="0"/>
              <a:t>Therefore, we only need to solve the real symmetric </a:t>
            </a:r>
            <a:r>
              <a:rPr lang="en-US" dirty="0" err="1" smtClean="0"/>
              <a:t>eigen</a:t>
            </a:r>
            <a:r>
              <a:rPr lang="en-US" dirty="0" smtClean="0"/>
              <a:t> value problem if the matrix is </a:t>
            </a:r>
            <a:r>
              <a:rPr lang="en-US" dirty="0" err="1" smtClean="0"/>
              <a:t>Hermitian</a:t>
            </a:r>
            <a:r>
              <a:rPr lang="en-US" dirty="0" smtClean="0"/>
              <a:t>.</a:t>
            </a:r>
          </a:p>
          <a:p>
            <a:pPr lvl="1"/>
            <a:endParaRPr lang="en-US" dirty="0" smtClean="0"/>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1885" r="37671" b="31353"/>
          <a:stretch/>
        </p:blipFill>
        <p:spPr bwMode="auto">
          <a:xfrm>
            <a:off x="676697" y="4005064"/>
            <a:ext cx="3024336" cy="93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37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Linear Equating Problem	</a:t>
            </a:r>
          </a:p>
        </p:txBody>
      </p:sp>
      <p:sp>
        <p:nvSpPr>
          <p:cNvPr id="3" name="内容占位符 2"/>
          <p:cNvSpPr>
            <a:spLocks noGrp="1"/>
          </p:cNvSpPr>
          <p:nvPr>
            <p:ph idx="1"/>
          </p:nvPr>
        </p:nvSpPr>
        <p:spPr/>
        <p:txBody>
          <a:bodyPr>
            <a:normAutofit lnSpcReduction="10000"/>
          </a:bodyPr>
          <a:lstStyle/>
          <a:p>
            <a:r>
              <a:rPr lang="en-US" dirty="0"/>
              <a:t>Upper-triangular (lower-triangular) matrix </a:t>
            </a:r>
          </a:p>
          <a:p>
            <a:pPr lvl="1"/>
            <a:r>
              <a:rPr lang="en-US" dirty="0"/>
              <a:t> the elements below (above) the diagonal are all zero.</a:t>
            </a:r>
          </a:p>
          <a:p>
            <a:pPr lvl="1"/>
            <a:r>
              <a:rPr lang="en-US" dirty="0"/>
              <a:t>The simplest scheme for solving matrix problems ( </a:t>
            </a:r>
            <a:r>
              <a:rPr lang="en-US" i="1" dirty="0"/>
              <a:t>Gaussian elimination)</a:t>
            </a:r>
          </a:p>
          <a:p>
            <a:pPr lvl="1"/>
            <a:r>
              <a:rPr lang="en-US" dirty="0"/>
              <a:t>basic matrix operations to transform the coefficient matrix into an upper (lower) triangular first </a:t>
            </a:r>
          </a:p>
          <a:p>
            <a:pPr lvl="1"/>
            <a:r>
              <a:rPr lang="en-US" dirty="0"/>
              <a:t>finds the solution by backward (forward) substitutions.</a:t>
            </a:r>
          </a:p>
        </p:txBody>
      </p:sp>
    </p:spTree>
    <p:extLst>
      <p:ext uri="{BB962C8B-B14F-4D97-AF65-F5344CB8AC3E}">
        <p14:creationId xmlns:p14="http://schemas.microsoft.com/office/powerpoint/2010/main" val="60412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a:t>(1) use an orthogonal matrix to perform a similarity transformation of the real </a:t>
            </a:r>
            <a:r>
              <a:rPr lang="en-US" dirty="0" smtClean="0"/>
              <a:t>symmetric matrix into </a:t>
            </a:r>
            <a:r>
              <a:rPr lang="en-US" dirty="0"/>
              <a:t>a real symmetric </a:t>
            </a:r>
            <a:r>
              <a:rPr lang="en-US" dirty="0" err="1"/>
              <a:t>tridiagonal</a:t>
            </a:r>
            <a:r>
              <a:rPr lang="en-US" dirty="0"/>
              <a:t> matrix</a:t>
            </a:r>
            <a:r>
              <a:rPr lang="en-US" dirty="0" smtClean="0"/>
              <a:t>;</a:t>
            </a:r>
          </a:p>
          <a:p>
            <a:pPr lvl="1"/>
            <a:r>
              <a:rPr lang="en-US" dirty="0" smtClean="0"/>
              <a:t>a </a:t>
            </a:r>
            <a:r>
              <a:rPr lang="en-US" dirty="0"/>
              <a:t>matrix that has nonzero elements only on the </a:t>
            </a:r>
            <a:r>
              <a:rPr lang="en-US" dirty="0" smtClean="0"/>
              <a:t>main diagonal, the </a:t>
            </a:r>
            <a:r>
              <a:rPr lang="en-US" dirty="0"/>
              <a:t>first diagonal below this, and the first diagonal above the main diagonal.</a:t>
            </a:r>
          </a:p>
          <a:p>
            <a:r>
              <a:rPr lang="en-US" dirty="0"/>
              <a:t>(2) solve the eigenvalue problem of the resulting </a:t>
            </a:r>
            <a:r>
              <a:rPr lang="en-US" dirty="0" err="1"/>
              <a:t>tridiagonal</a:t>
            </a:r>
            <a:r>
              <a:rPr lang="en-US" dirty="0"/>
              <a:t> matrix.</a:t>
            </a:r>
          </a:p>
        </p:txBody>
      </p:sp>
    </p:spTree>
    <p:extLst>
      <p:ext uri="{BB962C8B-B14F-4D97-AF65-F5344CB8AC3E}">
        <p14:creationId xmlns:p14="http://schemas.microsoft.com/office/powerpoint/2010/main" val="2396348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normAutofit/>
          </a:bodyPr>
          <a:lstStyle/>
          <a:p>
            <a:r>
              <a:rPr lang="en-US" dirty="0" smtClean="0"/>
              <a:t>The similarity </a:t>
            </a:r>
            <a:r>
              <a:rPr lang="en-US" dirty="0"/>
              <a:t>transformation preserves the eigenvalues of the </a:t>
            </a:r>
            <a:r>
              <a:rPr lang="en-US" dirty="0" smtClean="0"/>
              <a:t>original matrix</a:t>
            </a:r>
            <a:r>
              <a:rPr lang="en-US" dirty="0"/>
              <a:t>, </a:t>
            </a:r>
            <a:endParaRPr lang="en-US" dirty="0" smtClean="0"/>
          </a:p>
          <a:p>
            <a:pPr lvl="1"/>
            <a:r>
              <a:rPr lang="en-US" dirty="0" smtClean="0"/>
              <a:t> </a:t>
            </a:r>
            <a:r>
              <a:rPr lang="en-US" dirty="0"/>
              <a:t>the eigenvectors are the columns or rows of the orthogonal </a:t>
            </a:r>
            <a:r>
              <a:rPr lang="en-US" dirty="0" smtClean="0"/>
              <a:t>matrix used </a:t>
            </a:r>
            <a:r>
              <a:rPr lang="en-US" dirty="0"/>
              <a:t>in the transformation. </a:t>
            </a:r>
            <a:endParaRPr lang="en-US" dirty="0" smtClean="0"/>
          </a:p>
          <a:p>
            <a:r>
              <a:rPr lang="en-US" i="1" dirty="0" smtClean="0"/>
              <a:t>Householder </a:t>
            </a:r>
            <a:r>
              <a:rPr lang="en-US" i="1" dirty="0"/>
              <a:t>method</a:t>
            </a:r>
            <a:r>
              <a:rPr lang="en-US" dirty="0"/>
              <a:t>. </a:t>
            </a:r>
            <a:endParaRPr lang="en-US" dirty="0" smtClean="0"/>
          </a:p>
          <a:p>
            <a:pPr lvl="1"/>
            <a:r>
              <a:rPr lang="en-US" i="1" dirty="0" smtClean="0"/>
              <a:t>Givens </a:t>
            </a:r>
            <a:r>
              <a:rPr lang="en-US" i="1" dirty="0"/>
              <a:t>method</a:t>
            </a:r>
            <a:r>
              <a:rPr lang="en-US" dirty="0"/>
              <a:t>. </a:t>
            </a:r>
            <a:endParaRPr lang="en-US" dirty="0" smtClean="0"/>
          </a:p>
          <a:p>
            <a:pPr lvl="1"/>
            <a:r>
              <a:rPr lang="en-US" dirty="0"/>
              <a:t>The most commonly used </a:t>
            </a:r>
            <a:r>
              <a:rPr lang="en-US" dirty="0" smtClean="0"/>
              <a:t>for </a:t>
            </a:r>
            <a:r>
              <a:rPr lang="en-US" dirty="0" err="1"/>
              <a:t>tridiagonalizing</a:t>
            </a:r>
            <a:r>
              <a:rPr lang="en-US" dirty="0"/>
              <a:t> </a:t>
            </a:r>
            <a:endParaRPr lang="en-US" dirty="0" smtClean="0"/>
          </a:p>
          <a:p>
            <a:pPr lvl="1"/>
            <a:r>
              <a:rPr lang="en-US" dirty="0" smtClean="0"/>
              <a:t>achieved </a:t>
            </a:r>
            <a:r>
              <a:rPr lang="en-US" dirty="0"/>
              <a:t>with a total of </a:t>
            </a:r>
            <a:r>
              <a:rPr lang="en-US" i="1" dirty="0"/>
              <a:t>n </a:t>
            </a:r>
            <a:r>
              <a:rPr lang="en-US" dirty="0"/>
              <a:t>− 2 consecutive </a:t>
            </a:r>
            <a:r>
              <a:rPr lang="en-US" dirty="0" smtClean="0"/>
              <a:t>transformations, each </a:t>
            </a:r>
            <a:r>
              <a:rPr lang="en-US" dirty="0"/>
              <a:t>operating on a row and a column of the matrix. </a:t>
            </a:r>
            <a:endParaRPr lang="en-US" dirty="0" smtClean="0"/>
          </a:p>
        </p:txBody>
      </p:sp>
    </p:spTree>
    <p:extLst>
      <p:ext uri="{BB962C8B-B14F-4D97-AF65-F5344CB8AC3E}">
        <p14:creationId xmlns:p14="http://schemas.microsoft.com/office/powerpoint/2010/main" val="312886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transformations can be cast into a </a:t>
            </a:r>
            <a:r>
              <a:rPr lang="en-US" dirty="0" smtClean="0"/>
              <a:t>recursion:</a:t>
            </a:r>
          </a:p>
          <a:p>
            <a:pPr lvl="1"/>
            <a:r>
              <a:rPr lang="en-US" dirty="0"/>
              <a:t>for </a:t>
            </a:r>
            <a:r>
              <a:rPr lang="en-US" i="1" dirty="0"/>
              <a:t>k </a:t>
            </a:r>
            <a:r>
              <a:rPr lang="en-US" dirty="0"/>
              <a:t>= 1</a:t>
            </a:r>
            <a:r>
              <a:rPr lang="en-US" i="1" dirty="0"/>
              <a:t>, </a:t>
            </a:r>
            <a:r>
              <a:rPr lang="en-US" dirty="0"/>
              <a:t>2</a:t>
            </a:r>
            <a:r>
              <a:rPr lang="en-US" i="1" dirty="0"/>
              <a:t>, . . . , n </a:t>
            </a:r>
            <a:r>
              <a:rPr lang="en-US" dirty="0"/>
              <a:t>− 2, where </a:t>
            </a:r>
            <a:r>
              <a:rPr lang="en-US" b="1" dirty="0" smtClean="0"/>
              <a:t>O</a:t>
            </a:r>
            <a:r>
              <a:rPr lang="en-US" i="1" baseline="-25000" dirty="0" smtClean="0"/>
              <a:t>k</a:t>
            </a:r>
            <a:r>
              <a:rPr lang="en-US" i="1" dirty="0" smtClean="0"/>
              <a:t> </a:t>
            </a:r>
            <a:r>
              <a:rPr lang="en-US" dirty="0"/>
              <a:t>is an orthogonal matrix that works on </a:t>
            </a:r>
            <a:r>
              <a:rPr lang="en-US" dirty="0" smtClean="0"/>
              <a:t>the row </a:t>
            </a:r>
            <a:r>
              <a:rPr lang="en-US" dirty="0"/>
              <a:t>elements with </a:t>
            </a:r>
            <a:r>
              <a:rPr lang="en-US" i="1" dirty="0" err="1"/>
              <a:t>i</a:t>
            </a:r>
            <a:r>
              <a:rPr lang="en-US" i="1" dirty="0"/>
              <a:t> </a:t>
            </a:r>
            <a:r>
              <a:rPr lang="en-US" dirty="0"/>
              <a:t>= </a:t>
            </a:r>
            <a:r>
              <a:rPr lang="en-US" i="1" dirty="0"/>
              <a:t>k </a:t>
            </a:r>
            <a:r>
              <a:rPr lang="en-US" dirty="0"/>
              <a:t>+ 2</a:t>
            </a:r>
            <a:r>
              <a:rPr lang="en-US" i="1" dirty="0"/>
              <a:t>, . . . , n </a:t>
            </a:r>
            <a:r>
              <a:rPr lang="en-US" dirty="0"/>
              <a:t>of the </a:t>
            </a:r>
            <a:r>
              <a:rPr lang="en-US" i="1" dirty="0" err="1"/>
              <a:t>k</a:t>
            </a:r>
            <a:r>
              <a:rPr lang="en-US" dirty="0" err="1"/>
              <a:t>th</a:t>
            </a:r>
            <a:r>
              <a:rPr lang="en-US" dirty="0"/>
              <a:t> column and the column </a:t>
            </a:r>
            <a:r>
              <a:rPr lang="en-US" dirty="0" smtClean="0"/>
              <a:t>elements with </a:t>
            </a:r>
            <a:r>
              <a:rPr lang="en-US" i="1" dirty="0"/>
              <a:t>j </a:t>
            </a:r>
            <a:r>
              <a:rPr lang="en-US" dirty="0"/>
              <a:t>= </a:t>
            </a:r>
            <a:r>
              <a:rPr lang="en-US" i="1" dirty="0"/>
              <a:t>k </a:t>
            </a:r>
            <a:r>
              <a:rPr lang="en-US" dirty="0"/>
              <a:t>+ 2</a:t>
            </a:r>
            <a:r>
              <a:rPr lang="en-US" i="1" dirty="0"/>
              <a:t>, . . . , n </a:t>
            </a:r>
            <a:r>
              <a:rPr lang="en-US" dirty="0"/>
              <a:t>of the </a:t>
            </a:r>
            <a:r>
              <a:rPr lang="en-US" i="1" dirty="0" err="1"/>
              <a:t>k</a:t>
            </a:r>
            <a:r>
              <a:rPr lang="en-US" dirty="0" err="1"/>
              <a:t>th</a:t>
            </a:r>
            <a:r>
              <a:rPr lang="en-US" dirty="0"/>
              <a:t> row. The recursion begins with </a:t>
            </a:r>
            <a:r>
              <a:rPr lang="en-US" b="1" dirty="0"/>
              <a:t>A</a:t>
            </a:r>
            <a:r>
              <a:rPr lang="en-US" baseline="30000" dirty="0"/>
              <a:t>(0)</a:t>
            </a:r>
            <a:r>
              <a:rPr lang="en-US" dirty="0"/>
              <a:t> = </a:t>
            </a:r>
            <a:r>
              <a:rPr lang="en-US" b="1" dirty="0"/>
              <a:t>A</a:t>
            </a:r>
            <a:r>
              <a:rPr lang="en-US" dirty="0" smtClean="0"/>
              <a:t>.</a:t>
            </a:r>
          </a:p>
          <a:p>
            <a:pPr lvl="1"/>
            <a:r>
              <a:rPr lang="en-US" dirty="0" smtClean="0"/>
              <a:t>It is an O(N) algorithm.</a:t>
            </a:r>
          </a:p>
          <a:p>
            <a:pPr lvl="1"/>
            <a:r>
              <a:rPr lang="en-US" dirty="0" smtClean="0"/>
              <a:t>Storage advantages.</a:t>
            </a:r>
          </a:p>
          <a:p>
            <a:endParaRPr lang="en-US" dirty="0" smtClean="0"/>
          </a:p>
          <a:p>
            <a:pPr lvl="1"/>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923" t="64162" r="38362" b="31125"/>
          <a:stretch/>
        </p:blipFill>
        <p:spPr bwMode="auto">
          <a:xfrm>
            <a:off x="2483768" y="2132856"/>
            <a:ext cx="2736304" cy="67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7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99" t="48156" r="36300" b="45542"/>
          <a:stretch/>
        </p:blipFill>
        <p:spPr bwMode="auto">
          <a:xfrm>
            <a:off x="755576" y="836712"/>
            <a:ext cx="7012323" cy="93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388" t="49096" r="45042" b="45670"/>
          <a:stretch/>
        </p:blipFill>
        <p:spPr bwMode="auto">
          <a:xfrm>
            <a:off x="2047032" y="5836999"/>
            <a:ext cx="6186487" cy="103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335593" y="620688"/>
            <a:ext cx="8229600" cy="4525963"/>
          </a:xfrm>
        </p:spPr>
        <p:txBody>
          <a:bodyPr/>
          <a:lstStyle/>
          <a:p>
            <a:r>
              <a:rPr lang="en-US" dirty="0" smtClean="0"/>
              <a:t>Here:</a:t>
            </a:r>
          </a:p>
          <a:p>
            <a:endParaRPr lang="en-US" dirty="0"/>
          </a:p>
          <a:p>
            <a:pPr lvl="1"/>
            <a:r>
              <a:rPr lang="en-US" dirty="0" smtClean="0"/>
              <a:t>Where the </a:t>
            </a:r>
            <a:r>
              <a:rPr lang="en-US" dirty="0" err="1"/>
              <a:t>i</a:t>
            </a:r>
            <a:r>
              <a:rPr lang="en-US" dirty="0" err="1" smtClean="0"/>
              <a:t>th</a:t>
            </a:r>
            <a:r>
              <a:rPr lang="en-US" dirty="0" smtClean="0"/>
              <a:t> component of the vector </a:t>
            </a:r>
            <a:r>
              <a:rPr lang="en-US" dirty="0" err="1" smtClean="0"/>
              <a:t>w</a:t>
            </a:r>
            <a:r>
              <a:rPr lang="en-US" baseline="-25000" dirty="0" err="1" smtClean="0"/>
              <a:t>k</a:t>
            </a:r>
            <a:r>
              <a:rPr lang="en-US" dirty="0" smtClean="0"/>
              <a:t> is given by</a:t>
            </a:r>
          </a:p>
          <a:p>
            <a:endParaRPr lang="en-US" dirty="0"/>
          </a:p>
          <a:p>
            <a:endParaRPr lang="en-US" dirty="0" smtClean="0"/>
          </a:p>
          <a:p>
            <a:pPr lvl="2"/>
            <a:r>
              <a:rPr lang="en-US" dirty="0" smtClean="0"/>
              <a:t>with</a:t>
            </a:r>
          </a:p>
          <a:p>
            <a:pPr lvl="1"/>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99" t="57019" r="36300" b="33450"/>
          <a:stretch/>
        </p:blipFill>
        <p:spPr bwMode="auto">
          <a:xfrm>
            <a:off x="1974559" y="2708920"/>
            <a:ext cx="6297396" cy="126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99" t="70016" r="36300" b="21721"/>
          <a:stretch/>
        </p:blipFill>
        <p:spPr bwMode="auto">
          <a:xfrm>
            <a:off x="1205983" y="4437112"/>
            <a:ext cx="7012323" cy="122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44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dirty="0" smtClean="0"/>
              <a:t>Provided in standard math libraries. So we don’t have to reinvent the wheel here. Just take the code from most standard math libraries. </a:t>
            </a:r>
          </a:p>
          <a:p>
            <a:r>
              <a:rPr lang="en-US" dirty="0"/>
              <a:t>After we obtain the </a:t>
            </a:r>
            <a:r>
              <a:rPr lang="en-US" dirty="0" err="1"/>
              <a:t>tridiagonalized</a:t>
            </a:r>
            <a:r>
              <a:rPr lang="en-US" dirty="0"/>
              <a:t> matrix, the eigenvalues can be found </a:t>
            </a:r>
            <a:r>
              <a:rPr lang="en-US" dirty="0" smtClean="0"/>
              <a:t>using one </a:t>
            </a:r>
            <a:r>
              <a:rPr lang="en-US" dirty="0"/>
              <a:t>of the root search routines available. </a:t>
            </a:r>
            <a:endParaRPr lang="en-US" dirty="0" smtClean="0"/>
          </a:p>
          <a:p>
            <a:pPr lvl="1"/>
            <a:r>
              <a:rPr lang="en-US" dirty="0" smtClean="0"/>
              <a:t>Note </a:t>
            </a:r>
            <a:r>
              <a:rPr lang="en-US" dirty="0"/>
              <a:t>that the secular equation |</a:t>
            </a:r>
            <a:r>
              <a:rPr lang="en-US" b="1" dirty="0"/>
              <a:t>A </a:t>
            </a:r>
            <a:r>
              <a:rPr lang="en-US" dirty="0"/>
              <a:t>− </a:t>
            </a:r>
            <a:r>
              <a:rPr lang="en-US" i="1" dirty="0" err="1"/>
              <a:t>λ</a:t>
            </a:r>
            <a:r>
              <a:rPr lang="en-US" b="1" dirty="0" err="1"/>
              <a:t>I</a:t>
            </a:r>
            <a:r>
              <a:rPr lang="en-US" dirty="0"/>
              <a:t>| </a:t>
            </a:r>
            <a:r>
              <a:rPr lang="en-US" dirty="0" smtClean="0"/>
              <a:t>= 0 </a:t>
            </a:r>
            <a:r>
              <a:rPr lang="en-US" dirty="0"/>
              <a:t>is equivalent to a polynomial equation </a:t>
            </a:r>
            <a:r>
              <a:rPr lang="en-US" i="1" dirty="0" err="1" smtClean="0"/>
              <a:t>p</a:t>
            </a:r>
            <a:r>
              <a:rPr lang="en-US" i="1" baseline="-25000" dirty="0" err="1" smtClean="0"/>
              <a:t>n</a:t>
            </a:r>
            <a:r>
              <a:rPr lang="en-US" dirty="0" smtClean="0"/>
              <a:t>(</a:t>
            </a:r>
            <a:r>
              <a:rPr lang="en-US" i="1" dirty="0" smtClean="0"/>
              <a:t>λ</a:t>
            </a:r>
            <a:r>
              <a:rPr lang="en-US" dirty="0"/>
              <a:t>) = 0. </a:t>
            </a:r>
            <a:endParaRPr lang="en-US" dirty="0" smtClean="0"/>
          </a:p>
          <a:p>
            <a:pPr lvl="1"/>
            <a:r>
              <a:rPr lang="en-US" dirty="0" smtClean="0"/>
              <a:t>Because </a:t>
            </a:r>
            <a:r>
              <a:rPr lang="en-US" dirty="0"/>
              <a:t>of the </a:t>
            </a:r>
            <a:r>
              <a:rPr lang="en-US" dirty="0" smtClean="0"/>
              <a:t>simplicity of </a:t>
            </a:r>
            <a:r>
              <a:rPr lang="en-US" dirty="0"/>
              <a:t>the symmetric </a:t>
            </a:r>
            <a:r>
              <a:rPr lang="en-US" dirty="0" err="1"/>
              <a:t>tridiagonal</a:t>
            </a:r>
            <a:r>
              <a:rPr lang="en-US" dirty="0"/>
              <a:t> matrix, the polynomial </a:t>
            </a:r>
            <a:r>
              <a:rPr lang="en-US" i="1" dirty="0" err="1"/>
              <a:t>p</a:t>
            </a:r>
            <a:r>
              <a:rPr lang="en-US" i="1" baseline="-25000" dirty="0" err="1"/>
              <a:t>n</a:t>
            </a:r>
            <a:r>
              <a:rPr lang="en-US" dirty="0"/>
              <a:t>(</a:t>
            </a:r>
            <a:r>
              <a:rPr lang="en-US" i="1" dirty="0"/>
              <a:t>λ</a:t>
            </a:r>
            <a:r>
              <a:rPr lang="en-US" dirty="0"/>
              <a:t>) can be </a:t>
            </a:r>
            <a:r>
              <a:rPr lang="en-US" dirty="0" smtClean="0"/>
              <a:t>generated recursively with:</a:t>
            </a:r>
            <a:endParaRPr lang="en-US" dirty="0"/>
          </a:p>
        </p:txBody>
      </p:sp>
    </p:spTree>
    <p:extLst>
      <p:ext uri="{BB962C8B-B14F-4D97-AF65-F5344CB8AC3E}">
        <p14:creationId xmlns:p14="http://schemas.microsoft.com/office/powerpoint/2010/main" val="211261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74" t="61298" r="37055" b="18163"/>
          <a:stretch/>
        </p:blipFill>
        <p:spPr bwMode="auto">
          <a:xfrm>
            <a:off x="179512" y="4122294"/>
            <a:ext cx="8925127" cy="255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70" t="51844" r="46427" b="43238"/>
          <a:stretch/>
        </p:blipFill>
        <p:spPr bwMode="auto">
          <a:xfrm>
            <a:off x="1331640" y="620688"/>
            <a:ext cx="6160856" cy="93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2"/>
          <p:cNvSpPr>
            <a:spLocks noGrp="1"/>
          </p:cNvSpPr>
          <p:nvPr>
            <p:ph idx="1"/>
          </p:nvPr>
        </p:nvSpPr>
        <p:spPr>
          <a:xfrm>
            <a:off x="539552" y="1268760"/>
            <a:ext cx="8229600" cy="4525963"/>
          </a:xfrm>
        </p:spPr>
        <p:txBody>
          <a:bodyPr>
            <a:normAutofit/>
          </a:bodyPr>
          <a:lstStyle/>
          <a:p>
            <a:r>
              <a:rPr lang="en-US" dirty="0" smtClean="0"/>
              <a:t>Where </a:t>
            </a:r>
            <a:r>
              <a:rPr lang="en-US" dirty="0" err="1" smtClean="0"/>
              <a:t>a</a:t>
            </a:r>
            <a:r>
              <a:rPr lang="en-US" baseline="-25000" dirty="0" err="1" smtClean="0"/>
              <a:t>i</a:t>
            </a:r>
            <a:r>
              <a:rPr lang="en-US" dirty="0" smtClean="0"/>
              <a:t> = </a:t>
            </a:r>
            <a:r>
              <a:rPr lang="en-US" dirty="0" err="1" smtClean="0"/>
              <a:t>A</a:t>
            </a:r>
            <a:r>
              <a:rPr lang="en-US" baseline="-25000" dirty="0" err="1" smtClean="0"/>
              <a:t>ii</a:t>
            </a:r>
            <a:r>
              <a:rPr lang="en-US" dirty="0" smtClean="0"/>
              <a:t> and b</a:t>
            </a:r>
            <a:r>
              <a:rPr lang="en-US" baseline="-25000" dirty="0" smtClean="0"/>
              <a:t>i</a:t>
            </a:r>
            <a:r>
              <a:rPr lang="en-US" dirty="0" smtClean="0"/>
              <a:t> = A</a:t>
            </a:r>
            <a:r>
              <a:rPr lang="en-US" baseline="-25000" dirty="0" smtClean="0"/>
              <a:t>ii+1</a:t>
            </a:r>
            <a:r>
              <a:rPr lang="en-US" dirty="0" smtClean="0"/>
              <a:t>=A</a:t>
            </a:r>
            <a:r>
              <a:rPr lang="en-US" baseline="-25000" dirty="0" smtClean="0"/>
              <a:t>i+1i</a:t>
            </a:r>
            <a:r>
              <a:rPr lang="en-US" dirty="0" smtClean="0"/>
              <a:t>. </a:t>
            </a:r>
            <a:endParaRPr lang="en-US" dirty="0"/>
          </a:p>
          <a:p>
            <a:r>
              <a:rPr lang="en-US" dirty="0" smtClean="0"/>
              <a:t>The polynomial         is given from the submatrix of </a:t>
            </a:r>
            <a:r>
              <a:rPr lang="en-US" dirty="0" err="1" smtClean="0"/>
              <a:t>A</a:t>
            </a:r>
            <a:r>
              <a:rPr lang="en-US" baseline="-25000" dirty="0" err="1" smtClean="0"/>
              <a:t>jk</a:t>
            </a:r>
            <a:r>
              <a:rPr lang="en-US" dirty="0" smtClean="0"/>
              <a:t> with j, k = 1,2…,</a:t>
            </a:r>
            <a:r>
              <a:rPr lang="en-US" dirty="0" err="1" smtClean="0"/>
              <a:t>i</a:t>
            </a:r>
            <a:r>
              <a:rPr lang="en-US" dirty="0" smtClean="0"/>
              <a:t> with the starting value p</a:t>
            </a:r>
            <a:r>
              <a:rPr lang="en-US" baseline="-25000" dirty="0" smtClean="0"/>
              <a:t>0</a:t>
            </a:r>
            <a:r>
              <a:rPr lang="en-US" dirty="0" smtClean="0"/>
              <a:t>(</a:t>
            </a:r>
            <a:r>
              <a:rPr lang="el-GR" dirty="0" smtClean="0"/>
              <a:t>λ</a:t>
            </a:r>
            <a:r>
              <a:rPr lang="en-US" dirty="0" smtClean="0"/>
              <a:t>) =1 </a:t>
            </a:r>
          </a:p>
          <a:p>
            <a:r>
              <a:rPr lang="en-US" dirty="0" smtClean="0"/>
              <a:t>And p</a:t>
            </a:r>
            <a:r>
              <a:rPr lang="en-US" baseline="-25000" dirty="0" smtClean="0"/>
              <a:t>1</a:t>
            </a:r>
            <a:r>
              <a:rPr lang="en-US" dirty="0" smtClean="0"/>
              <a:t>(</a:t>
            </a:r>
            <a:r>
              <a:rPr lang="el-GR" dirty="0"/>
              <a:t>λ</a:t>
            </a:r>
            <a:r>
              <a:rPr lang="en-US" dirty="0" smtClean="0"/>
              <a:t>)</a:t>
            </a:r>
            <a:r>
              <a:rPr lang="en-US" altLang="zh-CN" dirty="0" smtClean="0"/>
              <a:t>=a</a:t>
            </a:r>
            <a:r>
              <a:rPr lang="en-US" altLang="zh-CN" baseline="-25000" dirty="0" smtClean="0"/>
              <a:t>1 - </a:t>
            </a:r>
            <a:r>
              <a:rPr lang="el-GR" baseline="-25000" dirty="0"/>
              <a:t>λ</a:t>
            </a:r>
            <a:r>
              <a:rPr lang="en-US" altLang="zh-CN" dirty="0" smtClean="0"/>
              <a:t>.</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541" t="51844" r="60948" b="44583"/>
          <a:stretch/>
        </p:blipFill>
        <p:spPr bwMode="auto">
          <a:xfrm>
            <a:off x="3635895" y="1844824"/>
            <a:ext cx="672283" cy="53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93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en-US" dirty="0"/>
              <a:t>In principle, we can use any of the root searching routines to find the </a:t>
            </a:r>
            <a:r>
              <a:rPr lang="en-US" dirty="0" smtClean="0"/>
              <a:t>eigenvalues from </a:t>
            </a:r>
            <a:r>
              <a:rPr lang="en-US" dirty="0"/>
              <a:t>the secular equation </a:t>
            </a:r>
            <a:endParaRPr lang="en-US" dirty="0" smtClean="0"/>
          </a:p>
          <a:p>
            <a:pPr lvl="1"/>
            <a:r>
              <a:rPr lang="en-US" dirty="0" smtClean="0"/>
              <a:t>as </a:t>
            </a:r>
            <a:r>
              <a:rPr lang="en-US" dirty="0"/>
              <a:t>soon as the polynomial is generated. </a:t>
            </a:r>
            <a:endParaRPr lang="en-US" dirty="0" smtClean="0"/>
          </a:p>
          <a:p>
            <a:r>
              <a:rPr lang="en-US" dirty="0" smtClean="0"/>
              <a:t>However</a:t>
            </a:r>
            <a:r>
              <a:rPr lang="en-US" dirty="0"/>
              <a:t>, </a:t>
            </a:r>
            <a:r>
              <a:rPr lang="en-US" dirty="0" smtClean="0"/>
              <a:t>two properties </a:t>
            </a:r>
            <a:r>
              <a:rPr lang="en-US" dirty="0"/>
              <a:t>associated with the zeros of </a:t>
            </a:r>
            <a:r>
              <a:rPr lang="en-US" i="1" dirty="0" err="1" smtClean="0"/>
              <a:t>p</a:t>
            </a:r>
            <a:r>
              <a:rPr lang="en-US" i="1" baseline="-25000" dirty="0" err="1" smtClean="0"/>
              <a:t>n</a:t>
            </a:r>
            <a:r>
              <a:rPr lang="en-US" dirty="0" smtClean="0"/>
              <a:t>(</a:t>
            </a:r>
            <a:r>
              <a:rPr lang="en-US" i="1" dirty="0" smtClean="0"/>
              <a:t>λ</a:t>
            </a:r>
            <a:r>
              <a:rPr lang="en-US" dirty="0"/>
              <a:t>) are useful in developing a fast </a:t>
            </a:r>
            <a:r>
              <a:rPr lang="en-US" dirty="0" smtClean="0"/>
              <a:t>and accurate </a:t>
            </a:r>
            <a:r>
              <a:rPr lang="en-US" dirty="0"/>
              <a:t>routine to obtain the eigenvalues of a symmetric tridiagonal matrix</a:t>
            </a:r>
            <a:r>
              <a:rPr lang="en-US" dirty="0" smtClean="0"/>
              <a:t>.</a:t>
            </a:r>
          </a:p>
          <a:p>
            <a:r>
              <a:rPr lang="en-US" dirty="0" smtClean="0"/>
              <a:t>Will not be covered in this lecture. If interested, you can read T. Pang book. </a:t>
            </a:r>
            <a:endParaRPr lang="en-US" dirty="0"/>
          </a:p>
        </p:txBody>
      </p:sp>
    </p:spTree>
    <p:extLst>
      <p:ext uri="{BB962C8B-B14F-4D97-AF65-F5344CB8AC3E}">
        <p14:creationId xmlns:p14="http://schemas.microsoft.com/office/powerpoint/2010/main" val="842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139" y="293120"/>
            <a:ext cx="8229600" cy="1143000"/>
          </a:xfrm>
        </p:spPr>
        <p:txBody>
          <a:bodyPr>
            <a:normAutofit fontScale="90000"/>
          </a:bodyPr>
          <a:lstStyle/>
          <a:p>
            <a:r>
              <a:rPr lang="en-US" b="1" dirty="0"/>
              <a:t>An Overview on Inter-atomic Potentials (CONTINUED)</a:t>
            </a:r>
            <a:br>
              <a:rPr lang="en-US" b="1" dirty="0"/>
            </a:br>
            <a:endParaRPr lang="en-US" dirty="0"/>
          </a:p>
        </p:txBody>
      </p:sp>
      <p:sp>
        <p:nvSpPr>
          <p:cNvPr id="3" name="内容占位符 2"/>
          <p:cNvSpPr>
            <a:spLocks noGrp="1"/>
          </p:cNvSpPr>
          <p:nvPr>
            <p:ph idx="1"/>
          </p:nvPr>
        </p:nvSpPr>
        <p:spPr>
          <a:xfrm>
            <a:off x="471199" y="1073025"/>
            <a:ext cx="8229600" cy="5001419"/>
          </a:xfrm>
        </p:spPr>
        <p:txBody>
          <a:bodyPr>
            <a:normAutofit/>
          </a:bodyPr>
          <a:lstStyle/>
          <a:p>
            <a:pPr marL="0" indent="0">
              <a:buNone/>
            </a:pPr>
            <a:endParaRPr lang="en-US" dirty="0"/>
          </a:p>
          <a:p>
            <a:r>
              <a:rPr lang="en-US" b="1" dirty="0"/>
              <a:t>Covalently bonded Solids: Semiconductors</a:t>
            </a:r>
          </a:p>
          <a:p>
            <a:r>
              <a:rPr lang="en-US" b="1" dirty="0"/>
              <a:t>Bonding and </a:t>
            </a:r>
            <a:r>
              <a:rPr lang="en-US" b="1" dirty="0" err="1"/>
              <a:t>Antibonding</a:t>
            </a:r>
            <a:endParaRPr lang="en-US" b="1" dirty="0"/>
          </a:p>
          <a:p>
            <a:endParaRPr lang="en-US" b="1" dirty="0"/>
          </a:p>
        </p:txBody>
      </p:sp>
      <p:pic>
        <p:nvPicPr>
          <p:cNvPr id="1026" name="Picture 2" descr="http://chemwiki.ucdavis.edu/@api/deki/files/10224/bonding_antibonding_Dcyli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276872"/>
            <a:ext cx="1980717" cy="1481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e concept of hybrid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99" y="3212976"/>
            <a:ext cx="852979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ating the hybrids from an s and 3 p orb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032" y="5517232"/>
            <a:ext cx="31337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3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67544" y="188640"/>
            <a:ext cx="4176464" cy="6225555"/>
          </a:xfrm>
        </p:spPr>
        <p:txBody>
          <a:bodyPr>
            <a:normAutofit fontScale="92500" lnSpcReduction="10000"/>
          </a:bodyPr>
          <a:lstStyle/>
          <a:p>
            <a:r>
              <a:rPr lang="en-US" dirty="0"/>
              <a:t>Silicon </a:t>
            </a:r>
          </a:p>
          <a:p>
            <a:pPr lvl="1"/>
            <a:r>
              <a:rPr lang="en-US" dirty="0"/>
              <a:t>studied extensively </a:t>
            </a:r>
          </a:p>
          <a:p>
            <a:pPr lvl="1"/>
            <a:r>
              <a:rPr lang="en-US" dirty="0"/>
              <a:t>important for the semiconductor industry. </a:t>
            </a:r>
          </a:p>
          <a:p>
            <a:r>
              <a:rPr lang="en-US" dirty="0"/>
              <a:t>forms bonds with the nearest 4 atoms with a local tetrahedron structure. </a:t>
            </a:r>
          </a:p>
          <a:p>
            <a:r>
              <a:rPr lang="en-US" dirty="0"/>
              <a:t>unlikely to ever come out of a pair potential</a:t>
            </a:r>
          </a:p>
          <a:p>
            <a:r>
              <a:rPr lang="en-US" dirty="0"/>
              <a:t>A higher order many-body terms has to be included in the potential!</a:t>
            </a:r>
          </a:p>
          <a:p>
            <a:endParaRPr lang="en-US" b="1" dirty="0"/>
          </a:p>
        </p:txBody>
      </p:sp>
      <p:pic>
        <p:nvPicPr>
          <p:cNvPr id="2056" name="Picture 8" descr="Band diagram of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579" y="22324"/>
            <a:ext cx="3917602" cy="30443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oopertutorials.com/wp-content/uploads/2009/02/clip-image0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36766"/>
            <a:ext cx="4079478" cy="356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5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229600" cy="5577483"/>
          </a:xfrm>
        </p:spPr>
        <p:txBody>
          <a:bodyPr/>
          <a:lstStyle/>
          <a:p>
            <a:r>
              <a:rPr lang="en-US" dirty="0"/>
              <a:t>One well-known potential function for silicon is the </a:t>
            </a:r>
            <a:r>
              <a:rPr lang="en-US" dirty="0" err="1"/>
              <a:t>Stillinger</a:t>
            </a:r>
            <a:r>
              <a:rPr lang="en-US" dirty="0"/>
              <a:t>-Weber potential</a:t>
            </a:r>
          </a:p>
          <a:p>
            <a:pPr lvl="1"/>
            <a:r>
              <a:rPr lang="en-US" dirty="0"/>
              <a:t> </a:t>
            </a:r>
            <a:r>
              <a:rPr lang="en-US" i="1" dirty="0"/>
              <a:t>Phys. Rev. B 31, 5262 (1985)</a:t>
            </a:r>
            <a:r>
              <a:rPr lang="en-US" dirty="0"/>
              <a:t>.</a:t>
            </a:r>
          </a:p>
          <a:p>
            <a:r>
              <a:rPr lang="en-US" dirty="0"/>
              <a:t>SW contains an explicit term</a:t>
            </a:r>
          </a:p>
          <a:p>
            <a:pPr lvl="1"/>
            <a:r>
              <a:rPr lang="en-US" dirty="0"/>
              <a:t> forces the angle between the bonds of nearby atoms to stay close to 109 degrees and has been adjusted to giving roughly the lattice constant, the cohesive energy, the melting point and liquid structure.</a:t>
            </a:r>
          </a:p>
        </p:txBody>
      </p:sp>
    </p:spTree>
    <p:extLst>
      <p:ext uri="{BB962C8B-B14F-4D97-AF65-F5344CB8AC3E}">
        <p14:creationId xmlns:p14="http://schemas.microsoft.com/office/powerpoint/2010/main" val="52247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basic idea of Gaussian elimination</a:t>
            </a:r>
          </a:p>
          <a:p>
            <a:pPr lvl="1"/>
            <a:r>
              <a:rPr lang="en-US" dirty="0"/>
              <a:t> transform the original linear equation set to one that has an upper-triangular or lower-triangular coefficient matrix </a:t>
            </a:r>
            <a:r>
              <a:rPr lang="en-US" altLang="zh-CN" dirty="0"/>
              <a:t>with</a:t>
            </a:r>
            <a:r>
              <a:rPr lang="en-US" dirty="0"/>
              <a:t> the same solution.</a:t>
            </a:r>
          </a:p>
          <a:p>
            <a:r>
              <a:rPr lang="en-US" dirty="0"/>
              <a:t>The final linear equation set:</a:t>
            </a:r>
          </a:p>
          <a:p>
            <a:pPr lvl="1"/>
            <a:r>
              <a:rPr lang="en-US" b="1" dirty="0"/>
              <a:t>A</a:t>
            </a:r>
            <a:r>
              <a:rPr lang="en-US" baseline="30000" dirty="0"/>
              <a:t>(</a:t>
            </a:r>
            <a:r>
              <a:rPr lang="en-US" i="1" baseline="30000" dirty="0"/>
              <a:t>n</a:t>
            </a:r>
            <a:r>
              <a:rPr lang="en-US" baseline="30000" dirty="0"/>
              <a:t>−1)</a:t>
            </a:r>
            <a:r>
              <a:rPr lang="en-US" b="1" dirty="0"/>
              <a:t>x </a:t>
            </a:r>
            <a:r>
              <a:rPr lang="en-US" dirty="0"/>
              <a:t>= </a:t>
            </a:r>
            <a:r>
              <a:rPr lang="en-US" b="1" dirty="0"/>
              <a:t>b</a:t>
            </a:r>
            <a:r>
              <a:rPr lang="en-US" baseline="30000" dirty="0"/>
              <a:t>(</a:t>
            </a:r>
            <a:r>
              <a:rPr lang="en-US" i="1" baseline="30000" dirty="0"/>
              <a:t>n</a:t>
            </a:r>
            <a:r>
              <a:rPr lang="en-US" baseline="30000" dirty="0"/>
              <a:t>−1)</a:t>
            </a:r>
            <a:r>
              <a:rPr lang="en-US" i="1" dirty="0"/>
              <a:t>, with </a:t>
            </a:r>
            <a:r>
              <a:rPr lang="en-US" b="1" dirty="0"/>
              <a:t>A</a:t>
            </a:r>
            <a:r>
              <a:rPr lang="en-US" baseline="30000" dirty="0"/>
              <a:t>(</a:t>
            </a:r>
            <a:r>
              <a:rPr lang="en-US" i="1" baseline="30000" dirty="0"/>
              <a:t>n</a:t>
            </a:r>
            <a:r>
              <a:rPr lang="en-US" baseline="30000" dirty="0"/>
              <a:t>−1)</a:t>
            </a:r>
            <a:r>
              <a:rPr lang="en-US" baseline="-25000" dirty="0"/>
              <a:t> </a:t>
            </a:r>
            <a:r>
              <a:rPr lang="en-US" baseline="-25000" dirty="0" err="1"/>
              <a:t>ij</a:t>
            </a:r>
            <a:r>
              <a:rPr lang="en-US" dirty="0"/>
              <a:t> =0 for </a:t>
            </a:r>
            <a:r>
              <a:rPr lang="en-US" dirty="0" err="1"/>
              <a:t>i</a:t>
            </a:r>
            <a:r>
              <a:rPr lang="en-US" dirty="0"/>
              <a:t> &gt; j.</a:t>
            </a:r>
            <a:r>
              <a:rPr lang="en-US" i="1" dirty="0"/>
              <a:t> </a:t>
            </a:r>
            <a:endParaRPr lang="en-US" dirty="0"/>
          </a:p>
        </p:txBody>
      </p:sp>
    </p:spTree>
    <p:extLst>
      <p:ext uri="{BB962C8B-B14F-4D97-AF65-F5344CB8AC3E}">
        <p14:creationId xmlns:p14="http://schemas.microsoft.com/office/powerpoint/2010/main" val="322348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2060848"/>
            <a:ext cx="10981566" cy="27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52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10000"/>
          </a:bodyPr>
          <a:lstStyle/>
          <a:p>
            <a:r>
              <a:rPr lang="en-US" dirty="0"/>
              <a:t>Another popular potential function for Si (as well as </a:t>
            </a:r>
            <a:r>
              <a:rPr lang="en-US" dirty="0" err="1"/>
              <a:t>Ge</a:t>
            </a:r>
            <a:r>
              <a:rPr lang="en-US" dirty="0"/>
              <a:t> and C) is the </a:t>
            </a:r>
            <a:r>
              <a:rPr lang="en-US" dirty="0" err="1"/>
              <a:t>Tersoff</a:t>
            </a:r>
            <a:r>
              <a:rPr lang="en-US" dirty="0"/>
              <a:t> potential [</a:t>
            </a:r>
            <a:r>
              <a:rPr lang="en-US" i="1" dirty="0"/>
              <a:t>Phys. Rev. B 39, 5566 (1989)</a:t>
            </a:r>
            <a:r>
              <a:rPr lang="en-US" dirty="0"/>
              <a:t>.] </a:t>
            </a:r>
          </a:p>
          <a:p>
            <a:pPr lvl="1"/>
            <a:r>
              <a:rPr lang="en-US" dirty="0"/>
              <a:t>a review article </a:t>
            </a:r>
            <a:r>
              <a:rPr lang="en-US" i="1" dirty="0" err="1"/>
              <a:t>Balamane</a:t>
            </a:r>
            <a:r>
              <a:rPr lang="en-US" i="1" dirty="0"/>
              <a:t>, Phys. Rev</a:t>
            </a:r>
            <a:r>
              <a:rPr lang="en-US" i="1"/>
              <a:t>. </a:t>
            </a:r>
            <a:r>
              <a:rPr lang="en-US" altLang="zh-CN" i="1" smtClean="0"/>
              <a:t>B, </a:t>
            </a:r>
            <a:r>
              <a:rPr lang="en-US" i="1" smtClean="0"/>
              <a:t>40</a:t>
            </a:r>
            <a:r>
              <a:rPr lang="en-US" i="1" dirty="0"/>
              <a:t>, 2250 (1992) </a:t>
            </a:r>
            <a:r>
              <a:rPr lang="en-US" dirty="0"/>
              <a:t>describing how well various potentials work on silicon. </a:t>
            </a:r>
          </a:p>
          <a:p>
            <a:pPr lvl="1"/>
            <a:r>
              <a:rPr lang="en-US" dirty="0"/>
              <a:t>the potentials, even if they have been carefully tuned, do not really describe all aspects of pure silicon terribly well. </a:t>
            </a:r>
          </a:p>
          <a:p>
            <a:pPr lvl="1"/>
            <a:r>
              <a:rPr lang="en-US" dirty="0"/>
              <a:t>Car-</a:t>
            </a:r>
            <a:r>
              <a:rPr lang="en-US" dirty="0" err="1"/>
              <a:t>Parrinello</a:t>
            </a:r>
            <a:r>
              <a:rPr lang="en-US" dirty="0"/>
              <a:t> technique is viewed as an advance (even though it is slow). One gets a better (but still not perfect) potential, without having to adjust lots of parameters.</a:t>
            </a:r>
          </a:p>
          <a:p>
            <a:pPr lvl="1"/>
            <a:r>
              <a:rPr lang="en-US" dirty="0"/>
              <a:t>Tight-binding potentials are another possible semi-empirical functional forms for treating semiconductors. </a:t>
            </a:r>
          </a:p>
          <a:p>
            <a:pPr lvl="1"/>
            <a:endParaRPr lang="en-US" dirty="0"/>
          </a:p>
        </p:txBody>
      </p:sp>
    </p:spTree>
    <p:extLst>
      <p:ext uri="{BB962C8B-B14F-4D97-AF65-F5344CB8AC3E}">
        <p14:creationId xmlns:p14="http://schemas.microsoft.com/office/powerpoint/2010/main" val="1863591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Metals</a:t>
            </a:r>
          </a:p>
        </p:txBody>
      </p:sp>
      <p:sp>
        <p:nvSpPr>
          <p:cNvPr id="3" name="内容占位符 2"/>
          <p:cNvSpPr>
            <a:spLocks noGrp="1"/>
          </p:cNvSpPr>
          <p:nvPr>
            <p:ph idx="1"/>
          </p:nvPr>
        </p:nvSpPr>
        <p:spPr/>
        <p:txBody>
          <a:bodyPr>
            <a:normAutofit fontScale="85000" lnSpcReduction="20000"/>
          </a:bodyPr>
          <a:lstStyle/>
          <a:p>
            <a:pPr marL="0" indent="0">
              <a:buNone/>
            </a:pPr>
            <a:endParaRPr lang="en-US" b="1" dirty="0"/>
          </a:p>
          <a:p>
            <a:r>
              <a:rPr lang="en-US" dirty="0"/>
              <a:t>How about the metals? </a:t>
            </a:r>
          </a:p>
          <a:p>
            <a:r>
              <a:rPr lang="en-US" dirty="0"/>
              <a:t>Metals are characterized by a rare gas shell plus a number of valence electrons. </a:t>
            </a:r>
          </a:p>
          <a:p>
            <a:r>
              <a:rPr lang="en-US" dirty="0"/>
              <a:t>Pair potentials do not work terribly well because the electrons are very much delocalized. </a:t>
            </a:r>
          </a:p>
          <a:p>
            <a:r>
              <a:rPr lang="en-US" dirty="0"/>
              <a:t>If one does use a pair potential, it must be softer than the </a:t>
            </a:r>
            <a:r>
              <a:rPr lang="en-US" dirty="0" err="1"/>
              <a:t>Lennard</a:t>
            </a:r>
            <a:r>
              <a:rPr lang="en-US" dirty="0"/>
              <a:t>-Jones form, for example a Morse potential (sum of exponentials.) </a:t>
            </a:r>
          </a:p>
          <a:p>
            <a:r>
              <a:rPr lang="en-US" dirty="0"/>
              <a:t>The major problem with pair potentials for solid metals is that they have no environmental dependence so that a bulk atom is too much like a surface atom. </a:t>
            </a:r>
          </a:p>
        </p:txBody>
      </p:sp>
    </p:spTree>
    <p:extLst>
      <p:ext uri="{BB962C8B-B14F-4D97-AF65-F5344CB8AC3E}">
        <p14:creationId xmlns:p14="http://schemas.microsoft.com/office/powerpoint/2010/main" val="2697069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124744"/>
            <a:ext cx="8229600" cy="4525963"/>
          </a:xfrm>
        </p:spPr>
        <p:txBody>
          <a:bodyPr>
            <a:normAutofit fontScale="62500" lnSpcReduction="20000"/>
          </a:bodyPr>
          <a:lstStyle/>
          <a:p>
            <a:r>
              <a:rPr lang="en-US" dirty="0"/>
              <a:t>One popular empirical potential for metals is the embedded-atom-method (EAM) potential. It is based on the basic idea of </a:t>
            </a:r>
            <a:r>
              <a:rPr lang="en-US" dirty="0" err="1"/>
              <a:t>jellium</a:t>
            </a:r>
            <a:r>
              <a:rPr lang="en-US" dirty="0"/>
              <a:t> model that “metallic bonding” involves ions in an electron sea (</a:t>
            </a:r>
            <a:r>
              <a:rPr lang="en-US" dirty="0" err="1"/>
              <a:t>jellium</a:t>
            </a:r>
            <a:r>
              <a:rPr lang="en-US" dirty="0"/>
              <a:t>) so the total potential energy is the sum of direct ion-ion interaction </a:t>
            </a:r>
          </a:p>
          <a:p>
            <a:pPr lvl="1"/>
            <a:r>
              <a:rPr lang="en-US" dirty="0"/>
              <a:t>(for example to keep to ion cores from overlapping) and the interaction between an ion and the electron sea. </a:t>
            </a:r>
          </a:p>
          <a:p>
            <a:r>
              <a:rPr lang="en-US" dirty="0"/>
              <a:t>One assumes that locally there is an electron charge density coming from the nearby ions and that the energy and interaction are some function of this density. </a:t>
            </a:r>
          </a:p>
          <a:p>
            <a:r>
              <a:rPr lang="en-US" dirty="0"/>
              <a:t>This later term is then a true many-body potential. </a:t>
            </a:r>
          </a:p>
          <a:p>
            <a:r>
              <a:rPr lang="en-US" dirty="0"/>
              <a:t>The EAM potential works well for spherically symmetric atoms such as Cu, Al, </a:t>
            </a:r>
            <a:r>
              <a:rPr lang="en-US" dirty="0" err="1"/>
              <a:t>Pb</a:t>
            </a:r>
            <a:r>
              <a:rPr lang="en-US" dirty="0"/>
              <a:t>. Some references are </a:t>
            </a:r>
            <a:r>
              <a:rPr lang="en-US" i="1" dirty="0" err="1"/>
              <a:t>Daw</a:t>
            </a:r>
            <a:r>
              <a:rPr lang="en-US" i="1" dirty="0"/>
              <a:t> and </a:t>
            </a:r>
            <a:r>
              <a:rPr lang="en-US" i="1" dirty="0" err="1"/>
              <a:t>Baskes</a:t>
            </a:r>
            <a:r>
              <a:rPr lang="en-US" i="1" dirty="0"/>
              <a:t>, Phys. Rev. B 29, 6443 (1984) </a:t>
            </a:r>
            <a:r>
              <a:rPr lang="en-US" dirty="0"/>
              <a:t>and</a:t>
            </a:r>
            <a:r>
              <a:rPr lang="en-US" i="1" dirty="0"/>
              <a:t> </a:t>
            </a:r>
            <a:r>
              <a:rPr lang="en-US" i="1" dirty="0" err="1"/>
              <a:t>Foiles</a:t>
            </a:r>
            <a:r>
              <a:rPr lang="en-US" i="1" dirty="0"/>
              <a:t>, </a:t>
            </a:r>
            <a:r>
              <a:rPr lang="en-US" i="1" dirty="0" err="1"/>
              <a:t>Baskes</a:t>
            </a:r>
            <a:r>
              <a:rPr lang="en-US" i="1" dirty="0"/>
              <a:t> and </a:t>
            </a:r>
            <a:r>
              <a:rPr lang="en-US" i="1" dirty="0" err="1"/>
              <a:t>Daw</a:t>
            </a:r>
            <a:r>
              <a:rPr lang="en-US" i="1" dirty="0"/>
              <a:t>, Phys. Rev. B 33, 7983 (1986).</a:t>
            </a:r>
            <a:endParaRPr lang="en-US" dirty="0"/>
          </a:p>
          <a:p>
            <a:r>
              <a:rPr lang="en-US" dirty="0"/>
              <a:t>Tight-binding potentials are another possible functional forms for treating metals, especially for transition-metal solids.</a:t>
            </a:r>
          </a:p>
          <a:p>
            <a:endParaRPr lang="en-US" dirty="0"/>
          </a:p>
        </p:txBody>
      </p:sp>
    </p:spTree>
    <p:extLst>
      <p:ext uri="{BB962C8B-B14F-4D97-AF65-F5344CB8AC3E}">
        <p14:creationId xmlns:p14="http://schemas.microsoft.com/office/powerpoint/2010/main" val="1047674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547280" y="548680"/>
            <a:ext cx="31101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Metal: EAM potential: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对象 4"/>
          <p:cNvGraphicFramePr>
            <a:graphicFrameLocks noChangeAspect="1"/>
          </p:cNvGraphicFramePr>
          <p:nvPr>
            <p:extLst/>
          </p:nvPr>
        </p:nvGraphicFramePr>
        <p:xfrm>
          <a:off x="2555776" y="2204864"/>
          <a:ext cx="3240360" cy="2269985"/>
        </p:xfrm>
        <a:graphic>
          <a:graphicData uri="http://schemas.openxmlformats.org/presentationml/2006/ole">
            <mc:AlternateContent xmlns:mc="http://schemas.openxmlformats.org/markup-compatibility/2006">
              <mc:Choice xmlns:v="urn:schemas-microsoft-com:vml" Requires="v">
                <p:oleObj spid="_x0000_s1027" name="公式" r:id="rId3" imgW="1778000" imgH="1244600" progId="Equation.3">
                  <p:embed/>
                </p:oleObj>
              </mc:Choice>
              <mc:Fallback>
                <p:oleObj name="公式" r:id="rId3" imgW="1778000" imgH="1244600" progId="Equation.3">
                  <p:embed/>
                  <p:pic>
                    <p:nvPicPr>
                      <p:cNvPr id="5"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04864"/>
                        <a:ext cx="3240360" cy="2269985"/>
                      </a:xfrm>
                      <a:prstGeom prst="rect">
                        <a:avLst/>
                      </a:prstGeom>
                      <a:noFill/>
                    </p:spPr>
                  </p:pic>
                </p:oleObj>
              </mc:Fallback>
            </mc:AlternateContent>
          </a:graphicData>
        </a:graphic>
      </p:graphicFrame>
    </p:spTree>
    <p:extLst>
      <p:ext uri="{BB962C8B-B14F-4D97-AF65-F5344CB8AC3E}">
        <p14:creationId xmlns:p14="http://schemas.microsoft.com/office/powerpoint/2010/main" val="3950295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b="1" dirty="0" err="1"/>
              <a:t>Biomolecular</a:t>
            </a:r>
            <a:r>
              <a:rPr lang="en-US" b="1" dirty="0"/>
              <a:t> </a:t>
            </a:r>
            <a:r>
              <a:rPr lang="en-US" b="1" dirty="0" err="1"/>
              <a:t>Sytems</a:t>
            </a:r>
            <a:endParaRPr lang="en-US" dirty="0"/>
          </a:p>
          <a:p>
            <a:r>
              <a:rPr lang="en-US" dirty="0"/>
              <a:t>For other systems there are extensive codes which handle real </a:t>
            </a:r>
            <a:r>
              <a:rPr lang="en-US" dirty="0" err="1"/>
              <a:t>biomolecular</a:t>
            </a:r>
            <a:r>
              <a:rPr lang="en-US" dirty="0"/>
              <a:t> systems (GROMOS, CHARM, AMBER ...) They use an experimental data base and put in specific terms for bond lengths, bond angles, torsion angles. etc. </a:t>
            </a:r>
          </a:p>
          <a:p>
            <a:r>
              <a:rPr lang="en-US" dirty="0"/>
              <a:t>complicated because they have to distinguish between many local bonding arrangements!</a:t>
            </a:r>
          </a:p>
          <a:p>
            <a:r>
              <a:rPr lang="en-US" dirty="0"/>
              <a:t> Even so, one should never fully trust the accuracy of the empirical potentials. </a:t>
            </a:r>
          </a:p>
          <a:p>
            <a:r>
              <a:rPr lang="en-US" dirty="0"/>
              <a:t>The errors can still be quite large even if a lot of data has been put in. This is because the potential surface is so highly dimensional and there are so many different possible combinations of atoms that experiment can only hope to sample a very few of them.</a:t>
            </a:r>
          </a:p>
        </p:txBody>
      </p:sp>
    </p:spTree>
    <p:extLst>
      <p:ext uri="{BB962C8B-B14F-4D97-AF65-F5344CB8AC3E}">
        <p14:creationId xmlns:p14="http://schemas.microsoft.com/office/powerpoint/2010/main" val="260297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Procedure</a:t>
            </a:r>
          </a:p>
        </p:txBody>
      </p:sp>
      <p:sp>
        <p:nvSpPr>
          <p:cNvPr id="3" name="内容占位符 2"/>
          <p:cNvSpPr>
            <a:spLocks noGrp="1"/>
          </p:cNvSpPr>
          <p:nvPr>
            <p:ph idx="1"/>
          </p:nvPr>
        </p:nvSpPr>
        <p:spPr/>
        <p:txBody>
          <a:bodyPr>
            <a:normAutofit lnSpcReduction="10000"/>
          </a:bodyPr>
          <a:lstStyle/>
          <a:p>
            <a:r>
              <a:rPr lang="en-US" dirty="0"/>
              <a:t>multiply the first equation by −</a:t>
            </a:r>
            <a:r>
              <a:rPr lang="en-US" i="1" dirty="0"/>
              <a:t>A</a:t>
            </a:r>
            <a:r>
              <a:rPr lang="en-US" dirty="0"/>
              <a:t>(0)</a:t>
            </a:r>
            <a:r>
              <a:rPr lang="en-US" i="1" baseline="-25000" dirty="0"/>
              <a:t>i</a:t>
            </a:r>
            <a:r>
              <a:rPr lang="en-US" baseline="-25000" dirty="0"/>
              <a:t>1</a:t>
            </a:r>
            <a:r>
              <a:rPr lang="en-US" dirty="0"/>
              <a:t> </a:t>
            </a:r>
            <a:r>
              <a:rPr lang="en-US" i="1" dirty="0"/>
              <a:t>/A</a:t>
            </a:r>
            <a:r>
              <a:rPr lang="en-US" dirty="0"/>
              <a:t>(0) </a:t>
            </a:r>
            <a:r>
              <a:rPr lang="en-US" baseline="-25000" dirty="0"/>
              <a:t>11</a:t>
            </a:r>
            <a:r>
              <a:rPr lang="en-US" dirty="0"/>
              <a:t> , that is, all the elements of the first row in the coefficient matrix and </a:t>
            </a:r>
            <a:r>
              <a:rPr lang="en-US" i="1" dirty="0"/>
              <a:t>b</a:t>
            </a:r>
            <a:r>
              <a:rPr lang="en-US" dirty="0"/>
              <a:t>(0)</a:t>
            </a:r>
            <a:r>
              <a:rPr lang="en-US" baseline="-25000" dirty="0"/>
              <a:t> 1</a:t>
            </a:r>
            <a:r>
              <a:rPr lang="en-US" dirty="0"/>
              <a:t> , and then add it to the </a:t>
            </a:r>
            <a:r>
              <a:rPr lang="en-US" i="1" dirty="0" err="1"/>
              <a:t>i</a:t>
            </a:r>
            <a:r>
              <a:rPr lang="en-US" dirty="0" err="1"/>
              <a:t>th</a:t>
            </a:r>
            <a:r>
              <a:rPr lang="en-US" dirty="0"/>
              <a:t> equation for </a:t>
            </a:r>
            <a:r>
              <a:rPr lang="en-US" i="1" dirty="0" err="1"/>
              <a:t>i</a:t>
            </a:r>
            <a:r>
              <a:rPr lang="en-US" i="1" dirty="0"/>
              <a:t> &gt; </a:t>
            </a:r>
            <a:r>
              <a:rPr lang="en-US" dirty="0"/>
              <a:t>1. </a:t>
            </a:r>
          </a:p>
          <a:p>
            <a:r>
              <a:rPr lang="en-US" dirty="0"/>
              <a:t>The first element of every row except the first row in the coefficient matrix is then eliminated.</a:t>
            </a:r>
          </a:p>
          <a:p>
            <a:r>
              <a:rPr lang="en-US" dirty="0"/>
              <a:t>Repeat the procedure from row 2</a:t>
            </a:r>
            <a:r>
              <a:rPr lang="en-US" dirty="0" smtClean="0"/>
              <a:t>….</a:t>
            </a:r>
          </a:p>
          <a:p>
            <a:r>
              <a:rPr lang="en-US" dirty="0" smtClean="0"/>
              <a:t>What potential problems of this algorithm?</a:t>
            </a:r>
            <a:endParaRPr lang="en-US" dirty="0"/>
          </a:p>
        </p:txBody>
      </p:sp>
    </p:spTree>
    <p:extLst>
      <p:ext uri="{BB962C8B-B14F-4D97-AF65-F5344CB8AC3E}">
        <p14:creationId xmlns:p14="http://schemas.microsoft.com/office/powerpoint/2010/main" val="204825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One Concern</a:t>
            </a:r>
          </a:p>
        </p:txBody>
      </p:sp>
      <p:sp>
        <p:nvSpPr>
          <p:cNvPr id="3" name="内容占位符 2"/>
          <p:cNvSpPr>
            <a:spLocks noGrp="1"/>
          </p:cNvSpPr>
          <p:nvPr>
            <p:ph idx="1"/>
          </p:nvPr>
        </p:nvSpPr>
        <p:spPr/>
        <p:txBody>
          <a:bodyPr>
            <a:normAutofit/>
          </a:bodyPr>
          <a:lstStyle/>
          <a:p>
            <a:r>
              <a:rPr lang="en-US" dirty="0"/>
              <a:t>The scheme fails if any of the diagonal elements are zero</a:t>
            </a:r>
            <a:r>
              <a:rPr lang="en-US" dirty="0" smtClean="0"/>
              <a:t>…</a:t>
            </a:r>
          </a:p>
          <a:p>
            <a:r>
              <a:rPr lang="en-US" altLang="zh-CN" dirty="0" smtClean="0"/>
              <a:t>Any solution?</a:t>
            </a:r>
            <a:endParaRPr lang="en-US" dirty="0"/>
          </a:p>
        </p:txBody>
      </p:sp>
    </p:spTree>
    <p:extLst>
      <p:ext uri="{BB962C8B-B14F-4D97-AF65-F5344CB8AC3E}">
        <p14:creationId xmlns:p14="http://schemas.microsoft.com/office/powerpoint/2010/main" val="35386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normAutofit lnSpcReduction="10000"/>
          </a:bodyPr>
          <a:lstStyle/>
          <a:p>
            <a:r>
              <a:rPr lang="en-US" altLang="zh-CN" dirty="0"/>
              <a:t>Interchange rows or columns to have the elements for divisions being as large as possible.</a:t>
            </a:r>
          </a:p>
          <a:p>
            <a:r>
              <a:rPr lang="en-US" altLang="zh-CN" dirty="0"/>
              <a:t>So called pivoting procedure. </a:t>
            </a:r>
          </a:p>
          <a:p>
            <a:r>
              <a:rPr lang="en-US" altLang="zh-CN" dirty="0"/>
              <a:t>Partial pivoting: </a:t>
            </a:r>
          </a:p>
          <a:p>
            <a:pPr lvl="1"/>
            <a:r>
              <a:rPr lang="en-US" altLang="zh-CN" dirty="0"/>
              <a:t>Search for the pivoting element only from the remaining elements of the given column. </a:t>
            </a:r>
          </a:p>
          <a:p>
            <a:pPr lvl="1"/>
            <a:r>
              <a:rPr lang="en-US" altLang="zh-CN" dirty="0"/>
              <a:t>Good compromise of computing speed and accuracy. </a:t>
            </a:r>
            <a:endParaRPr lang="en-US" altLang="zh-CN" dirty="0"/>
          </a:p>
        </p:txBody>
      </p:sp>
    </p:spTree>
    <p:extLst>
      <p:ext uri="{BB962C8B-B14F-4D97-AF65-F5344CB8AC3E}">
        <p14:creationId xmlns:p14="http://schemas.microsoft.com/office/powerpoint/2010/main" val="126441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We don’t have to interchange the row in the program</a:t>
            </a:r>
          </a:p>
          <a:p>
            <a:pPr lvl="1"/>
            <a:r>
              <a:rPr lang="en-US" dirty="0"/>
              <a:t>Because it is inefficient.</a:t>
            </a:r>
          </a:p>
          <a:p>
            <a:pPr lvl="1"/>
            <a:r>
              <a:rPr lang="en-US" dirty="0"/>
              <a:t>How do you propose an algorithm to solve this problem?</a:t>
            </a:r>
          </a:p>
        </p:txBody>
      </p:sp>
    </p:spTree>
    <p:extLst>
      <p:ext uri="{BB962C8B-B14F-4D97-AF65-F5344CB8AC3E}">
        <p14:creationId xmlns:p14="http://schemas.microsoft.com/office/powerpoint/2010/main" val="278081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612843"/>
            <a:ext cx="4572000" cy="5632311"/>
          </a:xfrm>
          <a:prstGeom prst="rect">
            <a:avLst/>
          </a:prstGeom>
        </p:spPr>
        <p:txBody>
          <a:bodyPr>
            <a:spAutoFit/>
          </a:bodyPr>
          <a:lstStyle/>
          <a:p>
            <a:r>
              <a:rPr lang="en-US" b="1" dirty="0"/>
              <a:t>// Method to carry out the partial-pivoting Gaussian</a:t>
            </a:r>
          </a:p>
          <a:p>
            <a:r>
              <a:rPr lang="en-US" b="1" dirty="0"/>
              <a:t>// elimination. Here index[] stores pivoting order.</a:t>
            </a:r>
          </a:p>
          <a:p>
            <a:r>
              <a:rPr lang="en-US" b="1" dirty="0"/>
              <a:t>public static void </a:t>
            </a:r>
            <a:r>
              <a:rPr lang="en-US" b="1" dirty="0" err="1"/>
              <a:t>gaussian</a:t>
            </a:r>
            <a:r>
              <a:rPr lang="en-US" b="1" dirty="0"/>
              <a:t>(double a[][],</a:t>
            </a:r>
          </a:p>
          <a:p>
            <a:r>
              <a:rPr lang="en-US" b="1" dirty="0" err="1"/>
              <a:t>int</a:t>
            </a:r>
            <a:r>
              <a:rPr lang="en-US" b="1" dirty="0"/>
              <a:t> index[]) {</a:t>
            </a:r>
          </a:p>
          <a:p>
            <a:r>
              <a:rPr lang="en-US" b="1" dirty="0" err="1"/>
              <a:t>int</a:t>
            </a:r>
            <a:r>
              <a:rPr lang="en-US" b="1" dirty="0"/>
              <a:t> n = </a:t>
            </a:r>
            <a:r>
              <a:rPr lang="en-US" b="1" dirty="0" err="1"/>
              <a:t>index.length</a:t>
            </a:r>
            <a:r>
              <a:rPr lang="en-US" b="1" dirty="0"/>
              <a:t>;</a:t>
            </a:r>
          </a:p>
          <a:p>
            <a:r>
              <a:rPr lang="en-US" b="1" dirty="0"/>
              <a:t>double c[] = new double[n];</a:t>
            </a:r>
          </a:p>
          <a:p>
            <a:r>
              <a:rPr lang="en-US" b="1" dirty="0"/>
              <a:t>// Initialize the index</a:t>
            </a:r>
          </a:p>
          <a:p>
            <a:r>
              <a:rPr lang="nn-NO" b="1" dirty="0"/>
              <a:t>for (int i=0; i&lt;n; ++i) index[i] = i;</a:t>
            </a:r>
          </a:p>
          <a:p>
            <a:r>
              <a:rPr lang="en-US" b="1" dirty="0"/>
              <a:t>// Find the rescaling factors, one from each row</a:t>
            </a:r>
          </a:p>
          <a:p>
            <a:r>
              <a:rPr lang="nn-NO" b="1" dirty="0"/>
              <a:t>for (int i=0; i&lt;n; ++i) {</a:t>
            </a:r>
          </a:p>
          <a:p>
            <a:r>
              <a:rPr lang="en-US" b="1" dirty="0"/>
              <a:t>double c1 = 0;</a:t>
            </a:r>
          </a:p>
          <a:p>
            <a:r>
              <a:rPr lang="en-US" b="1" dirty="0"/>
              <a:t>for (</a:t>
            </a:r>
            <a:r>
              <a:rPr lang="en-US" b="1" dirty="0" err="1"/>
              <a:t>int</a:t>
            </a:r>
            <a:r>
              <a:rPr lang="en-US" b="1" dirty="0"/>
              <a:t> j=0; j&lt;n; ++j) {</a:t>
            </a:r>
          </a:p>
          <a:p>
            <a:r>
              <a:rPr lang="en-US" b="1" dirty="0"/>
              <a:t>double c0 = </a:t>
            </a:r>
            <a:r>
              <a:rPr lang="en-US" b="1" dirty="0" err="1"/>
              <a:t>Math.abs</a:t>
            </a:r>
            <a:r>
              <a:rPr lang="en-US" b="1" dirty="0"/>
              <a:t>(a[</a:t>
            </a:r>
            <a:r>
              <a:rPr lang="en-US" b="1" dirty="0" err="1"/>
              <a:t>i</a:t>
            </a:r>
            <a:r>
              <a:rPr lang="en-US" b="1" dirty="0"/>
              <a:t>][j]);</a:t>
            </a:r>
          </a:p>
          <a:p>
            <a:r>
              <a:rPr lang="en-US" b="1" dirty="0"/>
              <a:t>if (c0 &gt; c1) c1 = c0;</a:t>
            </a:r>
          </a:p>
          <a:p>
            <a:r>
              <a:rPr lang="en-US" b="1" dirty="0"/>
              <a:t>}</a:t>
            </a:r>
          </a:p>
          <a:p>
            <a:r>
              <a:rPr lang="en-US" b="1" dirty="0"/>
              <a:t>c[</a:t>
            </a:r>
            <a:r>
              <a:rPr lang="en-US" b="1" dirty="0" err="1"/>
              <a:t>i</a:t>
            </a:r>
            <a:r>
              <a:rPr lang="en-US" b="1" dirty="0"/>
              <a:t>] = c1;</a:t>
            </a:r>
          </a:p>
          <a:p>
            <a:r>
              <a:rPr lang="en-US" b="1" dirty="0"/>
              <a:t>}</a:t>
            </a:r>
            <a:endParaRPr lang="en-US" dirty="0"/>
          </a:p>
        </p:txBody>
      </p:sp>
      <p:sp>
        <p:nvSpPr>
          <p:cNvPr id="3" name="矩形 2"/>
          <p:cNvSpPr/>
          <p:nvPr/>
        </p:nvSpPr>
        <p:spPr>
          <a:xfrm>
            <a:off x="4572000" y="764704"/>
            <a:ext cx="4572000" cy="3693319"/>
          </a:xfrm>
          <a:prstGeom prst="rect">
            <a:avLst/>
          </a:prstGeom>
        </p:spPr>
        <p:txBody>
          <a:bodyPr>
            <a:spAutoFit/>
          </a:bodyPr>
          <a:lstStyle/>
          <a:p>
            <a:r>
              <a:rPr lang="en-US" b="1" dirty="0"/>
              <a:t>// Search for the pivoting element from each column</a:t>
            </a:r>
          </a:p>
          <a:p>
            <a:r>
              <a:rPr lang="en-US" b="1" dirty="0" err="1"/>
              <a:t>int</a:t>
            </a:r>
            <a:r>
              <a:rPr lang="en-US" b="1" dirty="0"/>
              <a:t> k = 0;</a:t>
            </a:r>
          </a:p>
          <a:p>
            <a:r>
              <a:rPr lang="en-US" b="1" dirty="0"/>
              <a:t>for (</a:t>
            </a:r>
            <a:r>
              <a:rPr lang="en-US" b="1" dirty="0" err="1"/>
              <a:t>int</a:t>
            </a:r>
            <a:r>
              <a:rPr lang="en-US" b="1" dirty="0"/>
              <a:t> j=0; j&lt;n-1; ++j) {</a:t>
            </a:r>
          </a:p>
          <a:p>
            <a:r>
              <a:rPr lang="en-US" b="1" dirty="0"/>
              <a:t>double pi1 = 0;</a:t>
            </a:r>
          </a:p>
          <a:p>
            <a:r>
              <a:rPr lang="nn-NO" b="1" dirty="0"/>
              <a:t>for (int i=j; i&lt;n; ++i) {</a:t>
            </a:r>
          </a:p>
          <a:p>
            <a:r>
              <a:rPr lang="en-US" b="1" dirty="0"/>
              <a:t>double pi0 = </a:t>
            </a:r>
            <a:r>
              <a:rPr lang="en-US" b="1" dirty="0" err="1"/>
              <a:t>Math.abs</a:t>
            </a:r>
            <a:r>
              <a:rPr lang="en-US" b="1" dirty="0"/>
              <a:t>(a[index[</a:t>
            </a:r>
            <a:r>
              <a:rPr lang="en-US" b="1" dirty="0" err="1"/>
              <a:t>i</a:t>
            </a:r>
            <a:r>
              <a:rPr lang="en-US" b="1" dirty="0"/>
              <a:t>]][j]);</a:t>
            </a:r>
          </a:p>
          <a:p>
            <a:r>
              <a:rPr lang="en-US" b="1" dirty="0"/>
              <a:t>pi0 /= c[index[</a:t>
            </a:r>
            <a:r>
              <a:rPr lang="en-US" b="1" dirty="0" err="1"/>
              <a:t>i</a:t>
            </a:r>
            <a:r>
              <a:rPr lang="en-US" b="1" dirty="0"/>
              <a:t>]];</a:t>
            </a:r>
          </a:p>
          <a:p>
            <a:r>
              <a:rPr lang="en-US" b="1" dirty="0"/>
              <a:t>if (pi0 &gt; pi1) {</a:t>
            </a:r>
          </a:p>
          <a:p>
            <a:r>
              <a:rPr lang="en-US" b="1" dirty="0"/>
              <a:t>pi1 = pi0;</a:t>
            </a:r>
          </a:p>
          <a:p>
            <a:r>
              <a:rPr lang="en-US" b="1" dirty="0"/>
              <a:t>k = </a:t>
            </a:r>
            <a:r>
              <a:rPr lang="en-US" b="1" dirty="0" err="1"/>
              <a:t>i</a:t>
            </a:r>
            <a:r>
              <a:rPr lang="en-US" b="1" dirty="0"/>
              <a:t>;</a:t>
            </a:r>
          </a:p>
          <a:p>
            <a:r>
              <a:rPr lang="en-US" b="1" dirty="0"/>
              <a:t>}</a:t>
            </a:r>
          </a:p>
          <a:p>
            <a:r>
              <a:rPr lang="en-US" b="1" dirty="0"/>
              <a:t>}</a:t>
            </a:r>
            <a:endParaRPr lang="en-US" dirty="0"/>
          </a:p>
        </p:txBody>
      </p:sp>
    </p:spTree>
    <p:extLst>
      <p:ext uri="{BB962C8B-B14F-4D97-AF65-F5344CB8AC3E}">
        <p14:creationId xmlns:p14="http://schemas.microsoft.com/office/powerpoint/2010/main" val="399726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65" y="764704"/>
            <a:ext cx="4572000" cy="4247317"/>
          </a:xfrm>
          <a:prstGeom prst="rect">
            <a:avLst/>
          </a:prstGeom>
        </p:spPr>
        <p:txBody>
          <a:bodyPr>
            <a:spAutoFit/>
          </a:bodyPr>
          <a:lstStyle/>
          <a:p>
            <a:r>
              <a:rPr lang="en-US" b="1" dirty="0"/>
              <a:t>// Interchange rows according to the pivoting order</a:t>
            </a:r>
          </a:p>
          <a:p>
            <a:r>
              <a:rPr lang="en-US" b="1" dirty="0" err="1"/>
              <a:t>int</a:t>
            </a:r>
            <a:r>
              <a:rPr lang="en-US" b="1" dirty="0"/>
              <a:t> </a:t>
            </a:r>
            <a:r>
              <a:rPr lang="en-US" b="1" dirty="0" err="1"/>
              <a:t>itmp</a:t>
            </a:r>
            <a:r>
              <a:rPr lang="en-US" b="1" dirty="0"/>
              <a:t> = index[j];</a:t>
            </a:r>
          </a:p>
          <a:p>
            <a:r>
              <a:rPr lang="en-US" b="1" dirty="0"/>
              <a:t>index[j] = index[k];</a:t>
            </a:r>
          </a:p>
          <a:p>
            <a:r>
              <a:rPr lang="en-US" b="1" dirty="0"/>
              <a:t>index[k] = </a:t>
            </a:r>
            <a:r>
              <a:rPr lang="en-US" b="1" dirty="0" err="1"/>
              <a:t>itmp</a:t>
            </a:r>
            <a:r>
              <a:rPr lang="en-US" b="1" dirty="0"/>
              <a:t>;</a:t>
            </a:r>
          </a:p>
          <a:p>
            <a:r>
              <a:rPr lang="nn-NO" b="1" dirty="0"/>
              <a:t>for (int i=j+1; i&lt;n; ++i) {</a:t>
            </a:r>
          </a:p>
          <a:p>
            <a:r>
              <a:rPr lang="en-US" b="1" dirty="0"/>
              <a:t>double </a:t>
            </a:r>
            <a:r>
              <a:rPr lang="en-US" b="1" dirty="0" err="1"/>
              <a:t>pj</a:t>
            </a:r>
            <a:r>
              <a:rPr lang="en-US" b="1" dirty="0"/>
              <a:t> = a[index[</a:t>
            </a:r>
            <a:r>
              <a:rPr lang="en-US" b="1" dirty="0" err="1"/>
              <a:t>i</a:t>
            </a:r>
            <a:r>
              <a:rPr lang="en-US" b="1" dirty="0"/>
              <a:t>]][j]/a[index[j]][j];</a:t>
            </a:r>
          </a:p>
          <a:p>
            <a:r>
              <a:rPr lang="en-US" b="1" dirty="0"/>
              <a:t>// Record pivoting ratios below the diagonal</a:t>
            </a:r>
          </a:p>
          <a:p>
            <a:r>
              <a:rPr lang="en-US" b="1" dirty="0"/>
              <a:t>a[index[</a:t>
            </a:r>
            <a:r>
              <a:rPr lang="en-US" b="1" dirty="0" err="1"/>
              <a:t>i</a:t>
            </a:r>
            <a:r>
              <a:rPr lang="en-US" b="1" dirty="0"/>
              <a:t>]][j] = </a:t>
            </a:r>
            <a:r>
              <a:rPr lang="en-US" b="1" dirty="0" err="1"/>
              <a:t>pj</a:t>
            </a:r>
            <a:r>
              <a:rPr lang="en-US" b="1" dirty="0"/>
              <a:t>;</a:t>
            </a:r>
          </a:p>
          <a:p>
            <a:r>
              <a:rPr lang="en-US" b="1" dirty="0"/>
              <a:t>// Modify other elements accordingly</a:t>
            </a:r>
          </a:p>
          <a:p>
            <a:r>
              <a:rPr lang="en-US" b="1" dirty="0"/>
              <a:t>for (</a:t>
            </a:r>
            <a:r>
              <a:rPr lang="en-US" b="1" dirty="0" err="1"/>
              <a:t>int</a:t>
            </a:r>
            <a:r>
              <a:rPr lang="en-US" b="1" dirty="0"/>
              <a:t> l=j+1; l&lt;n; ++l)</a:t>
            </a:r>
          </a:p>
          <a:p>
            <a:r>
              <a:rPr lang="en-US" b="1" dirty="0"/>
              <a:t>a[index[</a:t>
            </a:r>
            <a:r>
              <a:rPr lang="en-US" b="1" dirty="0" err="1"/>
              <a:t>i</a:t>
            </a:r>
            <a:r>
              <a:rPr lang="en-US" b="1" dirty="0"/>
              <a:t>]][l] -= </a:t>
            </a:r>
            <a:r>
              <a:rPr lang="en-US" b="1" dirty="0" err="1"/>
              <a:t>pj</a:t>
            </a:r>
            <a:r>
              <a:rPr lang="en-US" b="1" dirty="0"/>
              <a:t>*a[index[j]][l];</a:t>
            </a:r>
          </a:p>
          <a:p>
            <a:r>
              <a:rPr lang="en-US" b="1" dirty="0"/>
              <a:t>}</a:t>
            </a:r>
          </a:p>
          <a:p>
            <a:r>
              <a:rPr lang="en-US" b="1" dirty="0"/>
              <a:t>}</a:t>
            </a:r>
          </a:p>
          <a:p>
            <a:r>
              <a:rPr lang="en-US" b="1" dirty="0"/>
              <a:t>}</a:t>
            </a:r>
            <a:endParaRPr lang="en-US" dirty="0"/>
          </a:p>
        </p:txBody>
      </p:sp>
      <p:sp>
        <p:nvSpPr>
          <p:cNvPr id="5" name="矩形 4"/>
          <p:cNvSpPr/>
          <p:nvPr/>
        </p:nvSpPr>
        <p:spPr>
          <a:xfrm>
            <a:off x="755576" y="5301208"/>
            <a:ext cx="4572000" cy="923330"/>
          </a:xfrm>
          <a:prstGeom prst="rect">
            <a:avLst/>
          </a:prstGeom>
        </p:spPr>
        <p:txBody>
          <a:bodyPr>
            <a:spAutoFit/>
          </a:bodyPr>
          <a:lstStyle/>
          <a:p>
            <a:r>
              <a:rPr lang="en-US" dirty="0"/>
              <a:t>The above method destroys the original matrix. If we want to preserve it, we can</a:t>
            </a:r>
          </a:p>
          <a:p>
            <a:r>
              <a:rPr lang="en-US" dirty="0"/>
              <a:t>just duplicate it</a:t>
            </a:r>
          </a:p>
        </p:txBody>
      </p:sp>
    </p:spTree>
    <p:extLst>
      <p:ext uri="{BB962C8B-B14F-4D97-AF65-F5344CB8AC3E}">
        <p14:creationId xmlns:p14="http://schemas.microsoft.com/office/powerpoint/2010/main" val="36935769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20073</TotalTime>
  <Words>2534</Words>
  <Application>Microsoft Office PowerPoint</Application>
  <PresentationFormat>On-screen Show (4:3)</PresentationFormat>
  <Paragraphs>232</Paragraphs>
  <Slides>35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宋体</vt:lpstr>
      <vt:lpstr>Arial</vt:lpstr>
      <vt:lpstr>Calibri</vt:lpstr>
      <vt:lpstr>Cambria Math</vt:lpstr>
      <vt:lpstr>Times New Roman</vt:lpstr>
      <vt:lpstr>Office 主题​​</vt:lpstr>
      <vt:lpstr>公式</vt:lpstr>
      <vt:lpstr>Computational Physics (Lecture 7) </vt:lpstr>
      <vt:lpstr>Linear Equating Problem </vt:lpstr>
      <vt:lpstr>PowerPoint Presentation</vt:lpstr>
      <vt:lpstr>Procedure</vt:lpstr>
      <vt:lpstr>One Concern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Eigen Value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Overview on Inter-atomic Potentials (CONTINUED) </vt:lpstr>
      <vt:lpstr>PowerPoint Presentation</vt:lpstr>
      <vt:lpstr>PowerPoint Presentation</vt:lpstr>
      <vt:lpstr>PowerPoint Presentation</vt:lpstr>
      <vt:lpstr>PowerPoint Presentation</vt:lpstr>
      <vt:lpstr>Metals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265</cp:revision>
  <dcterms:created xsi:type="dcterms:W3CDTF">2014-01-05T10:31:17Z</dcterms:created>
  <dcterms:modified xsi:type="dcterms:W3CDTF">2020-09-29T06:12:30Z</dcterms:modified>
</cp:coreProperties>
</file>